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81" r:id="rId2"/>
    <p:sldId id="390" r:id="rId3"/>
    <p:sldId id="382" r:id="rId4"/>
    <p:sldId id="385" r:id="rId5"/>
    <p:sldId id="383" r:id="rId6"/>
    <p:sldId id="384" r:id="rId7"/>
    <p:sldId id="386" r:id="rId8"/>
    <p:sldId id="388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  <a:srgbClr val="FFFFFF"/>
    <a:srgbClr val="961A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iday\Desktop\LOFTI%20Example_WLI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iday\Desktop\LOFTI%20Example_WL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rgbClr val="020202"/>
                </a:solidFill>
              </a:rPr>
              <a:t>Technology is being used as a tool for...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'Question 16'!$B$3</c:f>
              <c:strCache>
                <c:ptCount val="1"/>
                <c:pt idx="0">
                  <c:v>Teacher</c:v>
                </c:pt>
              </c:strCache>
            </c:strRef>
          </c:tx>
          <c:invertIfNegative val="0"/>
          <c:cat>
            <c:strRef>
              <c:f>'Question 16'!$A$4:$A$22</c:f>
              <c:strCache>
                <c:ptCount val="19"/>
                <c:pt idx="0">
                  <c:v>Problem-Solving (e.g., graphing, decision support, design)</c:v>
                </c:pt>
                <c:pt idx="1">
                  <c:v>Communication (e.g., document preparation, email, presentation, web development)</c:v>
                </c:pt>
                <c:pt idx="2">
                  <c:v>Information Processing (e.g., data manipulation, writing, data tables)</c:v>
                </c:pt>
                <c:pt idx="3">
                  <c:v>Research (e.g., collecting information or data)</c:v>
                </c:pt>
                <c:pt idx="4">
                  <c:v>Personal Development (e.g., e-learning, time management, calendar)</c:v>
                </c:pt>
                <c:pt idx="5">
                  <c:v>Group Productivity/Cooperative Learning (e.g., collaboration, planning, document sharing)</c:v>
                </c:pt>
                <c:pt idx="6">
                  <c:v>Formative Assessment</c:v>
                </c:pt>
                <c:pt idx="7">
                  <c:v>Summative Assessment</c:v>
                </c:pt>
                <c:pt idx="8">
                  <c:v>Brainstorming</c:v>
                </c:pt>
                <c:pt idx="9">
                  <c:v>Computer-assisted instruction</c:v>
                </c:pt>
                <c:pt idx="10">
                  <c:v>Face to face classroom discussion</c:v>
                </c:pt>
                <c:pt idx="11">
                  <c:v>Face to face group discussion</c:v>
                </c:pt>
                <c:pt idx="12">
                  <c:v>Asynchronous discussion</c:v>
                </c:pt>
                <c:pt idx="13">
                  <c:v>Drill and practice</c:v>
                </c:pt>
                <c:pt idx="14">
                  <c:v>Generating and testing hypotheses</c:v>
                </c:pt>
                <c:pt idx="15">
                  <c:v>Identifying similarities and differences</c:v>
                </c:pt>
                <c:pt idx="16">
                  <c:v>Project-based activities</c:v>
                </c:pt>
                <c:pt idx="17">
                  <c:v>Recitation</c:v>
                </c:pt>
                <c:pt idx="18">
                  <c:v>Summarizing and note-taking</c:v>
                </c:pt>
              </c:strCache>
            </c:strRef>
          </c:cat>
          <c:val>
            <c:numRef>
              <c:f>'Question 16'!$B$4:$B$22</c:f>
              <c:numCache>
                <c:formatCode>General</c:formatCode>
                <c:ptCount val="19"/>
                <c:pt idx="0">
                  <c:v>0</c:v>
                </c:pt>
                <c:pt idx="1">
                  <c:v>26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5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'Question 16'!$C$3</c:f>
              <c:strCache>
                <c:ptCount val="1"/>
                <c:pt idx="0">
                  <c:v>Student</c:v>
                </c:pt>
              </c:strCache>
            </c:strRef>
          </c:tx>
          <c:invertIfNegative val="0"/>
          <c:cat>
            <c:strRef>
              <c:f>'Question 16'!$A$4:$A$22</c:f>
              <c:strCache>
                <c:ptCount val="19"/>
                <c:pt idx="0">
                  <c:v>Problem-Solving (e.g., graphing, decision support, design)</c:v>
                </c:pt>
                <c:pt idx="1">
                  <c:v>Communication (e.g., document preparation, email, presentation, web development)</c:v>
                </c:pt>
                <c:pt idx="2">
                  <c:v>Information Processing (e.g., data manipulation, writing, data tables)</c:v>
                </c:pt>
                <c:pt idx="3">
                  <c:v>Research (e.g., collecting information or data)</c:v>
                </c:pt>
                <c:pt idx="4">
                  <c:v>Personal Development (e.g., e-learning, time management, calendar)</c:v>
                </c:pt>
                <c:pt idx="5">
                  <c:v>Group Productivity/Cooperative Learning (e.g., collaboration, planning, document sharing)</c:v>
                </c:pt>
                <c:pt idx="6">
                  <c:v>Formative Assessment</c:v>
                </c:pt>
                <c:pt idx="7">
                  <c:v>Summative Assessment</c:v>
                </c:pt>
                <c:pt idx="8">
                  <c:v>Brainstorming</c:v>
                </c:pt>
                <c:pt idx="9">
                  <c:v>Computer-assisted instruction</c:v>
                </c:pt>
                <c:pt idx="10">
                  <c:v>Face to face classroom discussion</c:v>
                </c:pt>
                <c:pt idx="11">
                  <c:v>Face to face group discussion</c:v>
                </c:pt>
                <c:pt idx="12">
                  <c:v>Asynchronous discussion</c:v>
                </c:pt>
                <c:pt idx="13">
                  <c:v>Drill and practice</c:v>
                </c:pt>
                <c:pt idx="14">
                  <c:v>Generating and testing hypotheses</c:v>
                </c:pt>
                <c:pt idx="15">
                  <c:v>Identifying similarities and differences</c:v>
                </c:pt>
                <c:pt idx="16">
                  <c:v>Project-based activities</c:v>
                </c:pt>
                <c:pt idx="17">
                  <c:v>Recitation</c:v>
                </c:pt>
                <c:pt idx="18">
                  <c:v>Summarizing and note-taking</c:v>
                </c:pt>
              </c:strCache>
            </c:strRef>
          </c:cat>
          <c:val>
            <c:numRef>
              <c:f>'Question 16'!$C$4:$C$22</c:f>
              <c:numCache>
                <c:formatCode>General</c:formatCode>
                <c:ptCount val="19"/>
                <c:pt idx="0">
                  <c:v>2</c:v>
                </c:pt>
                <c:pt idx="1">
                  <c:v>6</c:v>
                </c:pt>
                <c:pt idx="2">
                  <c:v>16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33088"/>
        <c:axId val="5834624"/>
      </c:barChart>
      <c:catAx>
        <c:axId val="583308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020202"/>
                </a:solidFill>
              </a:defRPr>
            </a:pPr>
            <a:endParaRPr lang="en-US"/>
          </a:p>
        </c:txPr>
        <c:crossAx val="5834624"/>
        <c:crosses val="autoZero"/>
        <c:auto val="1"/>
        <c:lblAlgn val="ctr"/>
        <c:lblOffset val="100"/>
        <c:noMultiLvlLbl val="0"/>
      </c:catAx>
      <c:valAx>
        <c:axId val="5834624"/>
        <c:scaling>
          <c:orientation val="minMax"/>
          <c:max val="30"/>
          <c:min val="0"/>
        </c:scaling>
        <c:delete val="0"/>
        <c:axPos val="b"/>
        <c:majorGridlines>
          <c:spPr>
            <a:ln>
              <a:solidFill>
                <a:srgbClr val="020202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020202"/>
                </a:solidFill>
              </a:defRPr>
            </a:pPr>
            <a:endParaRPr lang="en-US"/>
          </a:p>
        </c:txPr>
        <c:crossAx val="5833088"/>
        <c:crosses val="autoZero"/>
        <c:crossBetween val="between"/>
        <c:majorUnit val="5"/>
        <c:minorUnit val="1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020202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20202"/>
                </a:solidFill>
              </a:defRPr>
            </a:pPr>
            <a:r>
              <a:rPr lang="en-US">
                <a:solidFill>
                  <a:srgbClr val="020202"/>
                </a:solidFill>
              </a:rPr>
              <a:t>Student engagement is shown by...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'Question 19-21'!$A$3</c:f>
              <c:strCache>
                <c:ptCount val="1"/>
                <c:pt idx="0">
                  <c:v>Sustained behavioral involvement</c:v>
                </c:pt>
              </c:strCache>
            </c:strRef>
          </c:tx>
          <c:invertIfNegative val="0"/>
          <c:cat>
            <c:strRef>
              <c:f>'Question 19-21'!$B$2:$G$2</c:f>
              <c:strCache>
                <c:ptCount val="6"/>
                <c:pt idx="0">
                  <c:v>100%</c:v>
                </c:pt>
                <c:pt idx="1">
                  <c:v>80%</c:v>
                </c:pt>
                <c:pt idx="2">
                  <c:v>60%</c:v>
                </c:pt>
                <c:pt idx="3">
                  <c:v>40%</c:v>
                </c:pt>
                <c:pt idx="4">
                  <c:v>20%</c:v>
                </c:pt>
                <c:pt idx="5">
                  <c:v>0%</c:v>
                </c:pt>
              </c:strCache>
            </c:strRef>
          </c:cat>
          <c:val>
            <c:numRef>
              <c:f>'Question 19-21'!$B$3:$G$3</c:f>
              <c:numCache>
                <c:formatCode>General</c:formatCode>
                <c:ptCount val="6"/>
                <c:pt idx="0">
                  <c:v>33</c:v>
                </c:pt>
                <c:pt idx="1">
                  <c:v>14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'Question 19-21'!$A$4</c:f>
              <c:strCache>
                <c:ptCount val="1"/>
                <c:pt idx="0">
                  <c:v>Positive emotional tone--cheerful, calm, communicative</c:v>
                </c:pt>
              </c:strCache>
            </c:strRef>
          </c:tx>
          <c:invertIfNegative val="0"/>
          <c:cat>
            <c:strRef>
              <c:f>'Question 19-21'!$B$2:$G$2</c:f>
              <c:strCache>
                <c:ptCount val="6"/>
                <c:pt idx="0">
                  <c:v>100%</c:v>
                </c:pt>
                <c:pt idx="1">
                  <c:v>80%</c:v>
                </c:pt>
                <c:pt idx="2">
                  <c:v>60%</c:v>
                </c:pt>
                <c:pt idx="3">
                  <c:v>40%</c:v>
                </c:pt>
                <c:pt idx="4">
                  <c:v>20%</c:v>
                </c:pt>
                <c:pt idx="5">
                  <c:v>0%</c:v>
                </c:pt>
              </c:strCache>
            </c:strRef>
          </c:cat>
          <c:val>
            <c:numRef>
              <c:f>'Question 19-21'!$B$4:$G$4</c:f>
              <c:numCache>
                <c:formatCode>General</c:formatCode>
                <c:ptCount val="6"/>
                <c:pt idx="0">
                  <c:v>40</c:v>
                </c:pt>
                <c:pt idx="1">
                  <c:v>9</c:v>
                </c:pt>
                <c:pt idx="2">
                  <c:v>2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'Question 19-21'!$A$5</c:f>
              <c:strCache>
                <c:ptCount val="1"/>
                <c:pt idx="0">
                  <c:v>Exertion of effort and concentration</c:v>
                </c:pt>
              </c:strCache>
            </c:strRef>
          </c:tx>
          <c:invertIfNegative val="0"/>
          <c:cat>
            <c:strRef>
              <c:f>'Question 19-21'!$B$2:$G$2</c:f>
              <c:strCache>
                <c:ptCount val="6"/>
                <c:pt idx="0">
                  <c:v>100%</c:v>
                </c:pt>
                <c:pt idx="1">
                  <c:v>80%</c:v>
                </c:pt>
                <c:pt idx="2">
                  <c:v>60%</c:v>
                </c:pt>
                <c:pt idx="3">
                  <c:v>40%</c:v>
                </c:pt>
                <c:pt idx="4">
                  <c:v>20%</c:v>
                </c:pt>
                <c:pt idx="5">
                  <c:v>0%</c:v>
                </c:pt>
              </c:strCache>
            </c:strRef>
          </c:cat>
          <c:val>
            <c:numRef>
              <c:f>'Question 19-21'!$B$5:$G$5</c:f>
              <c:numCache>
                <c:formatCode>General</c:formatCode>
                <c:ptCount val="6"/>
                <c:pt idx="0">
                  <c:v>33</c:v>
                </c:pt>
                <c:pt idx="1">
                  <c:v>11</c:v>
                </c:pt>
                <c:pt idx="2">
                  <c:v>7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827584"/>
        <c:axId val="94385280"/>
      </c:barChart>
      <c:catAx>
        <c:axId val="91827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020202"/>
                </a:solidFill>
              </a:defRPr>
            </a:pPr>
            <a:endParaRPr lang="en-US"/>
          </a:p>
        </c:txPr>
        <c:crossAx val="94385280"/>
        <c:crosses val="autoZero"/>
        <c:auto val="1"/>
        <c:lblAlgn val="ctr"/>
        <c:lblOffset val="100"/>
        <c:noMultiLvlLbl val="0"/>
      </c:catAx>
      <c:valAx>
        <c:axId val="94385280"/>
        <c:scaling>
          <c:orientation val="minMax"/>
          <c:max val="53"/>
          <c:min val="0"/>
        </c:scaling>
        <c:delete val="0"/>
        <c:axPos val="l"/>
        <c:majorGridlines>
          <c:spPr>
            <a:ln>
              <a:solidFill>
                <a:srgbClr val="020202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020202"/>
                </a:solidFill>
              </a:defRPr>
            </a:pPr>
            <a:endParaRPr lang="en-US"/>
          </a:p>
        </c:txPr>
        <c:crossAx val="91827584"/>
        <c:crosses val="autoZero"/>
        <c:crossBetween val="between"/>
        <c:majorUnit val="5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020202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20202"/>
                </a:solidFill>
              </a:defRPr>
            </a:pPr>
            <a:r>
              <a:rPr lang="en-US" sz="1800" b="1" i="0" baseline="0">
                <a:solidFill>
                  <a:srgbClr val="020202"/>
                </a:solidFill>
                <a:effectLst/>
              </a:rPr>
              <a:t>How essential was technology to the teaching and learning activities?</a:t>
            </a:r>
            <a:endParaRPr lang="en-US">
              <a:solidFill>
                <a:srgbClr val="020202"/>
              </a:solidFill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5271945173519978E-2"/>
          <c:y val="0.25639475659919142"/>
          <c:w val="0.47528962525517643"/>
          <c:h val="0.65651500053122847"/>
        </c:manualLayout>
      </c:layout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txPr>
              <a:bodyPr/>
              <a:lstStyle/>
              <a:p>
                <a:pPr>
                  <a:defRPr>
                    <a:solidFill>
                      <a:srgbClr val="02020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'Question 22'!$A$4:$A$8</c:f>
              <c:strCache>
                <c:ptCount val="5"/>
                <c:pt idx="0">
                  <c:v>No Technology</c:v>
                </c:pt>
                <c:pt idx="1">
                  <c:v>Not needed; other approaches would be BETTER.</c:v>
                </c:pt>
                <c:pt idx="2">
                  <c:v>Somewhat useful; other approaches would be as EFFECTIVE.</c:v>
                </c:pt>
                <c:pt idx="3">
                  <c:v>Useful; other approaches would NOT BE AS EFFECTIVE.</c:v>
                </c:pt>
                <c:pt idx="4">
                  <c:v>Essential; the lesson could not be done without it.</c:v>
                </c:pt>
              </c:strCache>
            </c:strRef>
          </c:cat>
          <c:val>
            <c:numRef>
              <c:f>'Question 22'!$C$4:$C$8</c:f>
              <c:numCache>
                <c:formatCode>0.0%</c:formatCode>
                <c:ptCount val="5"/>
                <c:pt idx="0">
                  <c:v>5.9000000000000004E-2</c:v>
                </c:pt>
                <c:pt idx="1">
                  <c:v>9.8000000000000004E-2</c:v>
                </c:pt>
                <c:pt idx="2">
                  <c:v>0.29399999999999998</c:v>
                </c:pt>
                <c:pt idx="3">
                  <c:v>0.49</c:v>
                </c:pt>
                <c:pt idx="4">
                  <c:v>5.9000000000000004E-2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020202"/>
              </a:solidFill>
            </a:defRPr>
          </a:pPr>
          <a:endParaRPr lang="en-US"/>
        </a:p>
      </c:txPr>
    </c:legend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C7FBF1-EA72-4D16-B563-815E8C5BA3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47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436269-B12C-414E-B309-E0520EBB62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54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D857CD-40EB-4EAD-AC52-634890B3FEC3}" type="slidenum">
              <a:rPr lang="en-US"/>
              <a:pPr/>
              <a:t>2</a:t>
            </a:fld>
            <a:endParaRPr lang="en-US"/>
          </a:p>
        </p:txBody>
      </p:sp>
      <p:sp>
        <p:nvSpPr>
          <p:cNvPr id="735234" name="Rectangle 2"/>
          <p:cNvSpPr>
            <a:spLocks noChangeArrowheads="1"/>
          </p:cNvSpPr>
          <p:nvPr/>
        </p:nvSpPr>
        <p:spPr bwMode="auto">
          <a:xfrm>
            <a:off x="3885903" y="0"/>
            <a:ext cx="2972097" cy="4581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493" tIns="43247" rIns="86493" bIns="43247" anchor="ctr"/>
          <a:lstStyle/>
          <a:p>
            <a:endParaRPr lang="en-US"/>
          </a:p>
        </p:txBody>
      </p:sp>
      <p:sp>
        <p:nvSpPr>
          <p:cNvPr id="735235" name="Rectangle 3"/>
          <p:cNvSpPr>
            <a:spLocks noChangeArrowheads="1"/>
          </p:cNvSpPr>
          <p:nvPr/>
        </p:nvSpPr>
        <p:spPr bwMode="auto">
          <a:xfrm>
            <a:off x="3885903" y="8685893"/>
            <a:ext cx="2972097" cy="458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226" tIns="0" rIns="19226" bIns="0" anchor="b"/>
          <a:lstStyle/>
          <a:p>
            <a:pPr algn="r" defTabSz="923494" eaLnBrk="0" hangingPunct="0"/>
            <a:r>
              <a:rPr lang="en-US" sz="900" i="1" dirty="0">
                <a:latin typeface="Times New Roman" pitchFamily="18" charset="0"/>
              </a:rPr>
              <a:t>1</a:t>
            </a:r>
          </a:p>
        </p:txBody>
      </p:sp>
      <p:sp>
        <p:nvSpPr>
          <p:cNvPr id="735236" name="Rectangle 4"/>
          <p:cNvSpPr>
            <a:spLocks noChangeArrowheads="1"/>
          </p:cNvSpPr>
          <p:nvPr/>
        </p:nvSpPr>
        <p:spPr bwMode="auto">
          <a:xfrm>
            <a:off x="0" y="8685893"/>
            <a:ext cx="2972098" cy="458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493" tIns="43247" rIns="86493" bIns="43247" anchor="ctr"/>
          <a:lstStyle/>
          <a:p>
            <a:endParaRPr lang="en-US"/>
          </a:p>
        </p:txBody>
      </p:sp>
      <p:sp>
        <p:nvSpPr>
          <p:cNvPr id="735237" name="Rectangle 5"/>
          <p:cNvSpPr>
            <a:spLocks noChangeArrowheads="1"/>
          </p:cNvSpPr>
          <p:nvPr/>
        </p:nvSpPr>
        <p:spPr bwMode="auto">
          <a:xfrm>
            <a:off x="0" y="0"/>
            <a:ext cx="2972098" cy="4581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6493" tIns="43247" rIns="86493" bIns="43247" anchor="ctr"/>
          <a:lstStyle/>
          <a:p>
            <a:endParaRPr lang="en-US"/>
          </a:p>
        </p:txBody>
      </p:sp>
      <p:sp>
        <p:nvSpPr>
          <p:cNvPr id="735238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1327" tIns="44862" rIns="91327" bIns="44862"/>
          <a:lstStyle/>
          <a:p>
            <a:endParaRPr lang="en-US"/>
          </a:p>
        </p:txBody>
      </p:sp>
      <p:sp>
        <p:nvSpPr>
          <p:cNvPr id="735239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2950" cy="3416300"/>
          </a:xfrm>
          <a:ln w="12700" cap="flat">
            <a:solidFill>
              <a:schemeClr val="tx1"/>
            </a:solidFill>
          </a:ln>
        </p:spPr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idaysign9x1130%"/>
          <p:cNvPicPr preferRelativeResize="0"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fi_logo_horizontal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548640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CF2F2-8C04-450F-B32B-2E78854CB1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8243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EF3386-9CEE-480E-AB99-B146507298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468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D8C060-48CE-4FAB-A56B-D8ED016BAB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210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25ED35-FE81-49A8-A315-3A33B3029C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4967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9E2C0-0124-463F-82FD-7A75B13364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4480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4BDA37-AB34-4BD4-BDC4-B10607EB87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9059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1E231-7BA8-4973-9481-51ECBD11B9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582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218830-1A83-47C4-9260-BD2AE83C6C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728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26C32B-AB3E-49C8-82DD-080CFD6E0F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577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48DAC4-285E-4FC9-A0FB-7E5188CF3E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4668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5107EA-939D-44AC-9F51-BF00E99CC1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8429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ridaysign9x1130%"/>
          <p:cNvPicPr preferRelativeResize="0"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C26CF5-3EC5-49FD-A3F3-CF88B62658C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9" descr="fi_logo_horizontal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111875"/>
            <a:ext cx="24114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685800" y="1828800"/>
            <a:ext cx="7772400" cy="0"/>
          </a:xfrm>
          <a:prstGeom prst="line">
            <a:avLst/>
          </a:prstGeom>
          <a:noFill/>
          <a:ln w="76200">
            <a:solidFill>
              <a:srgbClr val="961A2D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-110" charset="0"/>
              <a:ea typeface="+mn-ea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2020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2020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2020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2020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2020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2020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2020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2020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2020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2020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surveymonkey.com/s.aspx?sm=mHgrNzkJMKSXv9U0n9omIQ_3d_3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524000"/>
          </a:xfrm>
        </p:spPr>
        <p:txBody>
          <a:bodyPr/>
          <a:lstStyle/>
          <a:p>
            <a:r>
              <a:rPr lang="en-US" dirty="0" err="1" smtClean="0"/>
              <a:t>LoFTI</a:t>
            </a:r>
            <a:endParaRPr lang="en-US" sz="2400" dirty="0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smtClean="0">
              <a:hlinkClick r:id="rId2"/>
            </a:endParaRPr>
          </a:p>
          <a:p>
            <a:pPr>
              <a:buFontTx/>
              <a:buNone/>
            </a:pPr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" t="20313" r="6699" b="18591"/>
          <a:stretch>
            <a:fillRect/>
          </a:stretch>
        </p:blipFill>
        <p:spPr bwMode="auto">
          <a:xfrm>
            <a:off x="609600" y="1981200"/>
            <a:ext cx="8382000" cy="4740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5" name="Rectangle 7"/>
          <p:cNvSpPr>
            <a:spLocks noGrp="1" noChangeArrowheads="1"/>
          </p:cNvSpPr>
          <p:nvPr>
            <p:ph idx="1"/>
          </p:nvPr>
        </p:nvSpPr>
        <p:spPr>
          <a:xfrm>
            <a:off x="663575" y="2209800"/>
            <a:ext cx="7816850" cy="3586163"/>
          </a:xfrm>
          <a:noFill/>
          <a:ln/>
        </p:spPr>
        <p:txBody>
          <a:bodyPr lIns="28575" tIns="14288" rIns="28575" bIns="14288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</a:pPr>
            <a:r>
              <a:rPr lang="en-US" sz="3400" dirty="0" smtClean="0"/>
              <a:t>Structured Observations: </a:t>
            </a:r>
            <a:r>
              <a:rPr lang="en-US" sz="3400" dirty="0" err="1" smtClean="0"/>
              <a:t>LoFTI</a:t>
            </a:r>
            <a:endParaRPr lang="en-US" sz="3400" dirty="0" smtClean="0"/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</a:pPr>
            <a:r>
              <a:rPr lang="en-US" sz="2800" dirty="0" smtClean="0"/>
              <a:t>Determine </a:t>
            </a:r>
            <a:r>
              <a:rPr lang="en-US" sz="2800" dirty="0"/>
              <a:t>how technology is being used school-wide.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</a:pPr>
            <a:r>
              <a:rPr lang="en-US" sz="2800" dirty="0"/>
              <a:t>Record instances of particular uses of technology, not “how well” it is used.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</a:pPr>
            <a:r>
              <a:rPr lang="en-US" sz="2800" dirty="0"/>
              <a:t>This is </a:t>
            </a:r>
            <a:r>
              <a:rPr lang="en-US" sz="2800" b="1" u="sng" dirty="0"/>
              <a:t>not</a:t>
            </a:r>
            <a:r>
              <a:rPr lang="en-US" sz="2800" dirty="0"/>
              <a:t> a teacher evaluation tool.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609F3-EFFF-4964-9EC2-484B51E4369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34210" name="Rectangle 2"/>
          <p:cNvSpPr>
            <a:spLocks noChangeArrowheads="1"/>
          </p:cNvSpPr>
          <p:nvPr/>
        </p:nvSpPr>
        <p:spPr bwMode="auto">
          <a:xfrm>
            <a:off x="711200" y="6249988"/>
            <a:ext cx="189388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211" name="Rectangle 3"/>
          <p:cNvSpPr>
            <a:spLocks noChangeArrowheads="1"/>
          </p:cNvSpPr>
          <p:nvPr/>
        </p:nvSpPr>
        <p:spPr bwMode="auto">
          <a:xfrm>
            <a:off x="3149600" y="6249988"/>
            <a:ext cx="28448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212" name="Rectangle 4"/>
          <p:cNvSpPr>
            <a:spLocks noChangeArrowheads="1"/>
          </p:cNvSpPr>
          <p:nvPr/>
        </p:nvSpPr>
        <p:spPr bwMode="auto">
          <a:xfrm>
            <a:off x="685800" y="6249988"/>
            <a:ext cx="19050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4213" name="Rectangle 5"/>
          <p:cNvSpPr>
            <a:spLocks noChangeArrowheads="1"/>
          </p:cNvSpPr>
          <p:nvPr/>
        </p:nvSpPr>
        <p:spPr bwMode="auto">
          <a:xfrm>
            <a:off x="3124200" y="6249988"/>
            <a:ext cx="28956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499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Question </a:t>
            </a:r>
            <a:r>
              <a:rPr lang="en-US" sz="2000" b="1" dirty="0" smtClean="0"/>
              <a:t>16: </a:t>
            </a:r>
            <a:r>
              <a:rPr lang="en-US" sz="2000" b="1" dirty="0"/>
              <a:t>Technology is being used as a tool for… (Check either Teacher or Student, or both</a:t>
            </a:r>
            <a:r>
              <a:rPr lang="en-US" sz="2000" b="1" dirty="0" smtClean="0"/>
              <a:t>)</a:t>
            </a:r>
            <a:br>
              <a:rPr lang="en-US" sz="2000" b="1" dirty="0" smtClean="0"/>
            </a:br>
            <a:r>
              <a:rPr lang="en-US" sz="1200" b="1" dirty="0" smtClean="0"/>
              <a:t>*41 Classroom Observations</a:t>
            </a:r>
            <a:endParaRPr lang="en-US" sz="1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478416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2217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Questions 19-21 Student engagement is shown by</a:t>
            </a:r>
            <a:r>
              <a:rPr lang="en-US" sz="2000" b="1" dirty="0" smtClean="0"/>
              <a:t>…</a:t>
            </a:r>
            <a:br>
              <a:rPr lang="en-US" sz="2000" b="1" dirty="0" smtClean="0"/>
            </a:br>
            <a:r>
              <a:rPr lang="en-US" sz="1200" b="1" dirty="0" smtClean="0"/>
              <a:t>*53 Classroom Observations</a:t>
            </a:r>
            <a:endParaRPr lang="en-US" sz="1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804316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5691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Questions </a:t>
            </a:r>
            <a:r>
              <a:rPr lang="en-US" sz="2000" b="1" smtClean="0"/>
              <a:t>22 </a:t>
            </a:r>
            <a:br>
              <a:rPr lang="en-US" sz="2000" b="1" smtClean="0"/>
            </a:br>
            <a:r>
              <a:rPr lang="en-US" sz="1200" b="1" smtClean="0"/>
              <a:t>*</a:t>
            </a:r>
            <a:r>
              <a:rPr lang="en-US" sz="1200" b="1" dirty="0" smtClean="0"/>
              <a:t>51 </a:t>
            </a:r>
            <a:r>
              <a:rPr lang="en-US" sz="1200" b="1" dirty="0"/>
              <a:t>Classroom Observations</a:t>
            </a:r>
            <a:endParaRPr lang="en-US" sz="1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5928688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6395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Question </a:t>
            </a:r>
            <a:r>
              <a:rPr lang="en-US" b="1" dirty="0" smtClean="0"/>
              <a:t>24</a:t>
            </a:r>
            <a:br>
              <a:rPr lang="en-US" b="1" dirty="0" smtClean="0"/>
            </a:br>
            <a:r>
              <a:rPr lang="en-US" sz="1200" dirty="0"/>
              <a:t>*43 classrooms observed for a total of 30 minutes each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0413249"/>
              </p:ext>
            </p:extLst>
          </p:nvPr>
        </p:nvGraphicFramePr>
        <p:xfrm>
          <a:off x="2057401" y="2590800"/>
          <a:ext cx="3889056" cy="1839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5470"/>
                <a:gridCol w="874117"/>
                <a:gridCol w="1065470"/>
                <a:gridCol w="883999"/>
              </a:tblGrid>
              <a:tr h="160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Average minutes technology used by students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Average minutes students used for learning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Average minutes technology used by teachers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Average minutes teachers used for learning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915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20202"/>
                          </a:solidFill>
                          <a:effectLst/>
                        </a:rPr>
                        <a:t>13.1</a:t>
                      </a:r>
                      <a:endParaRPr lang="en-US" sz="1100" b="1" dirty="0">
                        <a:solidFill>
                          <a:srgbClr val="02020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20202"/>
                          </a:solidFill>
                          <a:effectLst/>
                        </a:rPr>
                        <a:t>11.1</a:t>
                      </a:r>
                      <a:endParaRPr lang="en-US" sz="1100" b="1" dirty="0">
                        <a:solidFill>
                          <a:srgbClr val="02020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20202"/>
                          </a:solidFill>
                          <a:effectLst/>
                        </a:rPr>
                        <a:t>15.8</a:t>
                      </a:r>
                      <a:endParaRPr lang="en-US" sz="1100" b="1" dirty="0">
                        <a:solidFill>
                          <a:srgbClr val="02020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20202"/>
                          </a:solidFill>
                          <a:effectLst/>
                        </a:rPr>
                        <a:t>14.5</a:t>
                      </a:r>
                      <a:endParaRPr lang="en-US" sz="1100" b="1" dirty="0">
                        <a:solidFill>
                          <a:srgbClr val="02020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264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are the results? How would you summarize the data?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do the results </a:t>
            </a:r>
            <a:r>
              <a:rPr lang="en-US" dirty="0" smtClean="0"/>
              <a:t>mean for your school or district?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decisions would you make about PD, infrastructure, tools/resources, staffing, School Improvement Plans, submitting a grant, or partnerships?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9C92-D27F-4D53-B244-4FF08614FAE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58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Group Guiding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might be next steps or decisions based on all three data sources?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9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2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101FFF"/>
      </a:hlink>
      <a:folHlink>
        <a:srgbClr val="1E416F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2903</TotalTime>
  <Words>200</Words>
  <Application>Microsoft Office PowerPoint</Application>
  <PresentationFormat>On-screen Show (4:3)</PresentationFormat>
  <Paragraphs>31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LoFTI</vt:lpstr>
      <vt:lpstr>Measures/Data Sources</vt:lpstr>
      <vt:lpstr>Question 16: Technology is being used as a tool for… (Check either Teacher or Student, or both) *41 Classroom Observations</vt:lpstr>
      <vt:lpstr>Questions 19-21 Student engagement is shown by… *53 Classroom Observations</vt:lpstr>
      <vt:lpstr>Questions 22  *51 Classroom Observations</vt:lpstr>
      <vt:lpstr>Question 24 *43 classrooms observed for a total of 30 minutes each</vt:lpstr>
      <vt:lpstr>Guiding Questions</vt:lpstr>
      <vt:lpstr>Whole Group Guiding Question</vt:lpstr>
    </vt:vector>
  </TitlesOfParts>
  <Company>Friday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Halstead</dc:creator>
  <cp:lastModifiedBy>friday</cp:lastModifiedBy>
  <cp:revision>129</cp:revision>
  <dcterms:created xsi:type="dcterms:W3CDTF">2009-07-08T22:38:02Z</dcterms:created>
  <dcterms:modified xsi:type="dcterms:W3CDTF">2010-12-08T19:19:20Z</dcterms:modified>
</cp:coreProperties>
</file>