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5" r:id="rId4"/>
    <p:sldId id="276" r:id="rId5"/>
    <p:sldId id="263" r:id="rId6"/>
    <p:sldId id="270" r:id="rId7"/>
    <p:sldId id="271" r:id="rId8"/>
    <p:sldId id="273" r:id="rId9"/>
    <p:sldId id="27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9" autoAdjust="0"/>
    <p:restoredTop sz="94660"/>
  </p:normalViewPr>
  <p:slideViewPr>
    <p:cSldViewPr>
      <p:cViewPr varScale="1">
        <p:scale>
          <a:sx n="96" d="100"/>
          <a:sy n="96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ridaysign9x1130%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  <p:pic>
        <p:nvPicPr>
          <p:cNvPr id="18" name="Picture 9" descr="fi_logo_horizonta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6324600"/>
            <a:ext cx="1828800" cy="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pic>
        <p:nvPicPr>
          <p:cNvPr id="12" name="Picture 11" descr="powerpoint header bar test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608" y="228600"/>
            <a:ext cx="7796784" cy="329184"/>
          </a:xfrm>
          <a:prstGeom prst="rect">
            <a:avLst/>
          </a:prstGeom>
        </p:spPr>
      </p:pic>
      <p:pic>
        <p:nvPicPr>
          <p:cNvPr id="13" name="Picture 12" descr="ced-whit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8400" y="228600"/>
            <a:ext cx="2209800" cy="346469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buSzPct val="65000"/>
              <a:buFont typeface="Courier New" pitchFamily="49" charset="0"/>
              <a:buChar char="o"/>
              <a:defRPr sz="2400"/>
            </a:lvl2pPr>
            <a:lvl3pPr>
              <a:buSzPct val="50000"/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" y="6248400"/>
            <a:ext cx="1295400" cy="457200"/>
          </a:xfrm>
          <a:ln/>
        </p:spPr>
        <p:txBody>
          <a:bodyPr/>
          <a:lstStyle>
            <a:lvl1pPr algn="l">
              <a:defRPr/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fridaysign9x1130%"/>
          <p:cNvPicPr preferRelativeResize="0">
            <a:picLocks noChangeArrowheads="1"/>
          </p:cNvPicPr>
          <p:nvPr/>
        </p:nvPicPr>
        <p:blipFill>
          <a:blip r:embed="rId14" cstate="print">
            <a:lum contrast="-1000"/>
            <a:alphaModFix amt="7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-105" charset="0"/>
              </a:defRPr>
            </a:lvl1pPr>
          </a:lstStyle>
          <a:p>
            <a:fld id="{F1DB7D7D-D667-4726-BA7F-94BC40317EAD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248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-105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054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-105" charset="0"/>
              </a:defRPr>
            </a:lvl1pPr>
          </a:lstStyle>
          <a:p>
            <a:fld id="{8D2C5082-6307-4EF0-8D24-CC6230F1F881}" type="slidenum">
              <a:rPr lang="en-US" smtClean="0"/>
              <a:t>‹#›</a:t>
            </a:fld>
            <a:endParaRPr lang="en-US"/>
          </a:p>
        </p:txBody>
      </p:sp>
      <p:pic>
        <p:nvPicPr>
          <p:cNvPr id="1032" name="Picture 9" descr="fi_logo_horizontal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6324600"/>
            <a:ext cx="1828800" cy="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85800" y="1295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pic>
        <p:nvPicPr>
          <p:cNvPr id="15" name="Picture 14" descr="powerpoint header bar test.t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73608" y="228600"/>
            <a:ext cx="7796784" cy="329184"/>
          </a:xfrm>
          <a:prstGeom prst="rect">
            <a:avLst/>
          </a:prstGeom>
        </p:spPr>
      </p:pic>
      <p:pic>
        <p:nvPicPr>
          <p:cNvPr id="18" name="Picture 17" descr="ced-white.gi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248400" y="228600"/>
            <a:ext cx="2209800" cy="34646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/>
          <a:ea typeface="+mj-ea"/>
          <a:cs typeface="Garamond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 typeface="Arial" pitchFamily="-106" charset="0"/>
        <a:buChar char="•"/>
        <a:defRPr sz="2400" b="1">
          <a:solidFill>
            <a:schemeClr val="tx1"/>
          </a:solidFill>
          <a:latin typeface="Garamond"/>
          <a:ea typeface="+mn-ea"/>
          <a:cs typeface="Garamond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-106" charset="0"/>
        <a:buChar char="•"/>
        <a:defRPr sz="2000" b="1">
          <a:solidFill>
            <a:schemeClr val="tx1"/>
          </a:solidFill>
          <a:latin typeface="Garamond"/>
          <a:ea typeface="+mn-ea"/>
          <a:cs typeface="Garamond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Garamond"/>
          <a:ea typeface="+mn-ea"/>
          <a:cs typeface="Garamond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Garamond"/>
          <a:ea typeface="+mn-ea"/>
          <a:cs typeface="Garamond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Garamond"/>
          <a:ea typeface="+mn-ea"/>
          <a:cs typeface="Garamond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lizabeth_halstead@ncsu.edu" TargetMode="External"/><Relationship Id="rId2" Type="http://schemas.openxmlformats.org/officeDocument/2006/relationships/hyperlink" Target="mailto:jocorn@ncsu.edu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daniel.s.stanhope@gmail.com" TargetMode="External"/><Relationship Id="rId4" Type="http://schemas.openxmlformats.org/officeDocument/2006/relationships/hyperlink" Target="mailto:tulsi81@gmail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r>
              <a:rPr lang="en-US" sz="3200" dirty="0"/>
              <a:t>School Technology Needs Assessment (STNA 4.0)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>
                <a:latin typeface="Garamond" pitchFamily="18" charset="0"/>
              </a:rPr>
              <a:t>NCLTI Winter Leadership Institute</a:t>
            </a:r>
          </a:p>
          <a:p>
            <a:r>
              <a:rPr lang="en-US" dirty="0">
                <a:latin typeface="Garamond" pitchFamily="18" charset="0"/>
              </a:rPr>
              <a:t>Friday Institute for Educational Innovation</a:t>
            </a:r>
          </a:p>
          <a:p>
            <a:r>
              <a:rPr lang="en-US" dirty="0">
                <a:latin typeface="Garamond" pitchFamily="18" charset="0"/>
              </a:rPr>
              <a:t>NC State University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990600" y="4724400"/>
            <a:ext cx="7315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b="1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-106" charset="0"/>
              <a:buChar char="•"/>
              <a:defRPr sz="2000" b="1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 b="1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 b="1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smtClean="0"/>
              <a:t>Jeni Corn, </a:t>
            </a:r>
            <a:r>
              <a:rPr lang="en-US" sz="1800" smtClean="0">
                <a:hlinkClick r:id="rId2"/>
              </a:rPr>
              <a:t>jocorn@ncsu.edu</a:t>
            </a:r>
            <a:r>
              <a:rPr lang="en-US" sz="1800" smtClean="0"/>
              <a:t> </a:t>
            </a:r>
          </a:p>
          <a:p>
            <a:r>
              <a:rPr lang="en-US" sz="1800" smtClean="0"/>
              <a:t>Elizabeth Halstead, </a:t>
            </a:r>
            <a:r>
              <a:rPr lang="en-US" sz="1800" smtClean="0">
                <a:hlinkClick r:id="rId3"/>
              </a:rPr>
              <a:t>elizabeth_halstead@ncsu.edu</a:t>
            </a:r>
            <a:r>
              <a:rPr lang="en-US" sz="1800" smtClean="0"/>
              <a:t> </a:t>
            </a:r>
          </a:p>
          <a:p>
            <a:r>
              <a:rPr lang="en-US" sz="1800" smtClean="0"/>
              <a:t>Ruchi Patel, </a:t>
            </a:r>
            <a:r>
              <a:rPr lang="en-US" sz="1800" smtClean="0">
                <a:hlinkClick r:id="rId4"/>
              </a:rPr>
              <a:t>tulsi81@gmail.com</a:t>
            </a:r>
            <a:r>
              <a:rPr lang="en-US" sz="1800" smtClean="0"/>
              <a:t> </a:t>
            </a:r>
          </a:p>
          <a:p>
            <a:r>
              <a:rPr lang="en-US" sz="1800" smtClean="0"/>
              <a:t>Danny Stanhope, </a:t>
            </a:r>
            <a:r>
              <a:rPr lang="en-US" sz="1800" smtClean="0">
                <a:hlinkClick r:id="rId5"/>
              </a:rPr>
              <a:t>daniel.s.stanhope@gmail.com</a:t>
            </a:r>
            <a:r>
              <a:rPr lang="en-US" sz="1800" smtClean="0"/>
              <a:t> 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976010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STNA?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STNA provides a free, user-friendly online tool that meets the need for planning and formative evaluation of technology projects in educational </a:t>
            </a:r>
            <a:r>
              <a:rPr lang="en-US" dirty="0" smtClean="0"/>
              <a:t>settings</a:t>
            </a:r>
          </a:p>
          <a:p>
            <a:r>
              <a:rPr lang="en-US" dirty="0" smtClean="0"/>
              <a:t>Teacher self-report </a:t>
            </a:r>
            <a:r>
              <a:rPr lang="en-US" dirty="0"/>
              <a:t>survey </a:t>
            </a:r>
            <a:r>
              <a:rPr lang="en-US" dirty="0" smtClean="0"/>
              <a:t>instrument</a:t>
            </a:r>
          </a:p>
          <a:p>
            <a:r>
              <a:rPr lang="en-US" dirty="0"/>
              <a:t>Targets teachers’ perceptions about technology-related </a:t>
            </a:r>
            <a:r>
              <a:rPr lang="en-US" dirty="0" smtClean="0"/>
              <a:t>phenomena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029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716C-D1D7-47EB-AD50-52636DC3A6D9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Measures/Data Sources: STNA</a:t>
            </a:r>
            <a:endParaRPr lang="en-US" dirty="0"/>
          </a:p>
        </p:txBody>
      </p:sp>
      <p:pic>
        <p:nvPicPr>
          <p:cNvPr id="2" name="Picture 1" descr="STNA 4.0.pdf - Adobe Acrobat Pro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1" t="18125" r="12321" b="24374"/>
          <a:stretch/>
        </p:blipFill>
        <p:spPr>
          <a:xfrm>
            <a:off x="1328738" y="1828800"/>
            <a:ext cx="6629400" cy="39433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173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8138"/>
            <a:ext cx="8229600" cy="4424362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Use STNA if you </a:t>
            </a:r>
            <a:r>
              <a:rPr lang="en-US" dirty="0"/>
              <a:t>want to know what staff members think and feel about…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Leadership, planning, and budgeting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Infrastructure and resources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Professional development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Their classroom practices with technology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impact of technology </a:t>
            </a:r>
            <a:r>
              <a:rPr lang="en-US" sz="2800" dirty="0"/>
              <a:t>on </a:t>
            </a:r>
            <a:r>
              <a:rPr lang="en-US" sz="2800" dirty="0" smtClean="0"/>
              <a:t>students</a:t>
            </a:r>
            <a:endParaRPr 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27EC6-5FA0-41B7-BF6F-893DF93F4642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Measures/Data Sources: STNA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75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Measures/Data Sources: STNA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Currently free, thanks to </a:t>
            </a:r>
            <a:r>
              <a:rPr lang="en-US" dirty="0">
                <a:solidFill>
                  <a:schemeClr val="tx2"/>
                </a:solidFill>
              </a:rPr>
              <a:t>Friday Institute support</a:t>
            </a:r>
          </a:p>
          <a:p>
            <a:pPr>
              <a:lnSpc>
                <a:spcPct val="90000"/>
              </a:lnSpc>
            </a:pPr>
            <a:r>
              <a:rPr lang="en-US" dirty="0"/>
              <a:t>Convene your team, decide if you need STNA data and how it will be used</a:t>
            </a:r>
          </a:p>
          <a:p>
            <a:pPr>
              <a:lnSpc>
                <a:spcPct val="90000"/>
              </a:lnSpc>
            </a:pPr>
            <a:r>
              <a:rPr lang="en-US" dirty="0"/>
              <a:t>Communicate with staff for buy-in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Contact Danny: </a:t>
            </a:r>
            <a:r>
              <a:rPr lang="en-US" sz="2400" u="sng" dirty="0" smtClean="0">
                <a:solidFill>
                  <a:srgbClr val="C00000"/>
                </a:solidFill>
              </a:rPr>
              <a:t>daniel.s.stanhope@gmail.com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Names of schools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Opening </a:t>
            </a:r>
            <a:r>
              <a:rPr lang="en-US" dirty="0"/>
              <a:t>and closing dates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An accurate count of expected respondents</a:t>
            </a:r>
          </a:p>
        </p:txBody>
      </p:sp>
    </p:spTree>
    <p:extLst>
      <p:ext uri="{BB962C8B-B14F-4D97-AF65-F5344CB8AC3E}">
        <p14:creationId xmlns:p14="http://schemas.microsoft.com/office/powerpoint/2010/main" val="988187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Findings be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Report your STNA findings to stakeholders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Increase buy-in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Improve project implementation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Encourage participation in project evaluation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222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Findings be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Plan your technology program implementation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Incorporate into </a:t>
            </a:r>
            <a:r>
              <a:rPr lang="en-US" sz="2000" dirty="0" smtClean="0"/>
              <a:t>School </a:t>
            </a:r>
            <a:r>
              <a:rPr lang="en-US" sz="2000" dirty="0"/>
              <a:t>Improvement Plan, Technology Plan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Define your priorities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Plan professional development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Allocate </a:t>
            </a:r>
            <a:r>
              <a:rPr lang="en-US" sz="2000" dirty="0"/>
              <a:t>resources – </a:t>
            </a:r>
            <a:r>
              <a:rPr lang="en-US" sz="2000" i="1" dirty="0"/>
              <a:t>funding, staffing, </a:t>
            </a:r>
            <a:r>
              <a:rPr lang="en-US" sz="2000" i="1" dirty="0" smtClean="0"/>
              <a:t>infrastructure</a:t>
            </a:r>
          </a:p>
          <a:p>
            <a:r>
              <a:rPr lang="en-US" sz="2400" dirty="0"/>
              <a:t>Clarify your technology program implementation steps</a:t>
            </a:r>
          </a:p>
          <a:p>
            <a:pPr lvl="1"/>
            <a:r>
              <a:rPr lang="en-US" sz="2000" dirty="0"/>
              <a:t>Provide rationale for your goals and objectives</a:t>
            </a:r>
          </a:p>
          <a:p>
            <a:pPr lvl="1"/>
            <a:r>
              <a:rPr lang="en-US" sz="2000" dirty="0"/>
              <a:t>Connect to your strategies</a:t>
            </a:r>
          </a:p>
          <a:p>
            <a:pPr lvl="1"/>
            <a:r>
              <a:rPr lang="en-US" sz="2000" dirty="0"/>
              <a:t>Make your case with needs data</a:t>
            </a:r>
          </a:p>
          <a:p>
            <a:r>
              <a:rPr lang="en-US" sz="2400" dirty="0"/>
              <a:t>Repeated uses track changes in the school STNA “profile”</a:t>
            </a:r>
          </a:p>
          <a:p>
            <a:pPr>
              <a:lnSpc>
                <a:spcPct val="90000"/>
              </a:lnSpc>
            </a:pP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4024353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743200"/>
            <a:ext cx="7772400" cy="914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 smtClean="0"/>
              <a:t>Open STNA Report </a:t>
            </a:r>
            <a:r>
              <a:rPr lang="en-US" sz="3200" dirty="0" smtClean="0"/>
              <a:t>(WLI)…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8531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Guiding Questions: 15 min.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What are the results? How would you summarize the data?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What do the results mean for your school or district?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What are you going to do now? What decisions would you make about things like PD, infrastructure, tools/resources, staffing, School Improvement Plans, submitting a grant, or partnerships?</a:t>
            </a:r>
          </a:p>
          <a:p>
            <a:r>
              <a:rPr lang="en-US" dirty="0"/>
              <a:t>Share Out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26448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heme1">
  <a:themeElements>
    <a:clrScheme name="Custom 3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9900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1377</TotalTime>
  <Words>335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Theme1</vt:lpstr>
      <vt:lpstr>School Technology Needs Assessment (STNA 4.0)</vt:lpstr>
      <vt:lpstr>What is STNA?</vt:lpstr>
      <vt:lpstr>Measures/Data Sources: STNA</vt:lpstr>
      <vt:lpstr>Measures/Data Sources: STNA</vt:lpstr>
      <vt:lpstr>Measures/Data Sources: STNA</vt:lpstr>
      <vt:lpstr>How Can Findings be Used?</vt:lpstr>
      <vt:lpstr>How Can Findings be Used?</vt:lpstr>
      <vt:lpstr>Example</vt:lpstr>
      <vt:lpstr>Session Activities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Technology Needs Assessment (STNA 4.0)</dc:title>
  <dc:creator>Daniel S. Stanhope</dc:creator>
  <cp:lastModifiedBy>Daniel S. Stanhope</cp:lastModifiedBy>
  <cp:revision>13</cp:revision>
  <dcterms:created xsi:type="dcterms:W3CDTF">2010-12-07T18:15:39Z</dcterms:created>
  <dcterms:modified xsi:type="dcterms:W3CDTF">2010-12-08T17:17:59Z</dcterms:modified>
</cp:coreProperties>
</file>