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353" r:id="rId3"/>
    <p:sldId id="347" r:id="rId4"/>
    <p:sldId id="348" r:id="rId5"/>
    <p:sldId id="349" r:id="rId6"/>
    <p:sldId id="352" r:id="rId7"/>
    <p:sldId id="35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578" autoAdjust="0"/>
  </p:normalViewPr>
  <p:slideViewPr>
    <p:cSldViewPr>
      <p:cViewPr>
        <p:scale>
          <a:sx n="90" d="100"/>
          <a:sy n="90" d="100"/>
        </p:scale>
        <p:origin x="-51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69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9B59B-AA76-4F0A-8524-2F0DE14CDE44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E9715-E831-4488-B6E9-6AC75703E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459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16719-A643-4776-A9F3-231B3FDE4DF0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A4AB8-3717-4329-95FB-7897DBD7D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979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tif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ridaysign9x1130%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9" descr="fi_logo_horizontal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6324600"/>
            <a:ext cx="1828800" cy="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28575" cap="flat" cmpd="sng" algn="ctr">
            <a:solidFill>
              <a:srgbClr val="DF020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-111" charset="0"/>
            </a:endParaRPr>
          </a:p>
        </p:txBody>
      </p:sp>
      <p:pic>
        <p:nvPicPr>
          <p:cNvPr id="12" name="Picture 11" descr="powerpoint header bar test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608" y="228600"/>
            <a:ext cx="7796784" cy="329184"/>
          </a:xfrm>
          <a:prstGeom prst="rect">
            <a:avLst/>
          </a:prstGeom>
        </p:spPr>
      </p:pic>
      <p:pic>
        <p:nvPicPr>
          <p:cNvPr id="13" name="Picture 12" descr="ced-white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48400" y="228600"/>
            <a:ext cx="2209800" cy="346469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buSzPct val="65000"/>
              <a:buFont typeface="Courier New" pitchFamily="49" charset="0"/>
              <a:buChar char="o"/>
              <a:defRPr sz="2400"/>
            </a:lvl2pPr>
            <a:lvl3pPr>
              <a:buSzPct val="50000"/>
              <a:buFont typeface="Wingdings" pitchFamily="2" charset="2"/>
              <a:buChar char="Ø"/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" y="6248400"/>
            <a:ext cx="1295400" cy="457200"/>
          </a:xfrm>
          <a:ln/>
        </p:spPr>
        <p:txBody>
          <a:bodyPr/>
          <a:lstStyle>
            <a:lvl1pPr algn="l"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fridaysign9x1130%"/>
          <p:cNvPicPr preferRelativeResize="0">
            <a:picLocks noChangeArrowheads="1"/>
          </p:cNvPicPr>
          <p:nvPr/>
        </p:nvPicPr>
        <p:blipFill>
          <a:blip r:embed="rId14" cstate="print">
            <a:lum contrast="-1000"/>
            <a:alphaModFix amt="7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-105" charset="0"/>
              </a:defRPr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248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-105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054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-105" charset="0"/>
              </a:defRPr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2" name="Picture 9" descr="fi_logo_horizontal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6324600"/>
            <a:ext cx="1828800" cy="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85800" y="1295400"/>
            <a:ext cx="7772400" cy="0"/>
          </a:xfrm>
          <a:prstGeom prst="line">
            <a:avLst/>
          </a:prstGeom>
          <a:noFill/>
          <a:ln w="28575" cap="flat" cmpd="sng" algn="ctr">
            <a:solidFill>
              <a:srgbClr val="DF020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-111" charset="0"/>
            </a:endParaRPr>
          </a:p>
        </p:txBody>
      </p:sp>
      <p:sp>
        <p:nvSpPr>
          <p:cNvPr id="29" name="Line 11"/>
          <p:cNvSpPr>
            <a:spLocks noChangeShapeType="1"/>
          </p:cNvSpPr>
          <p:nvPr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28575" cap="flat" cmpd="sng" algn="ctr">
            <a:solidFill>
              <a:srgbClr val="DF020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-111" charset="0"/>
            </a:endParaRPr>
          </a:p>
        </p:txBody>
      </p:sp>
      <p:pic>
        <p:nvPicPr>
          <p:cNvPr id="15" name="Picture 14" descr="powerpoint header bar test.ti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673608" y="228600"/>
            <a:ext cx="7796784" cy="329184"/>
          </a:xfrm>
          <a:prstGeom prst="rect">
            <a:avLst/>
          </a:prstGeom>
        </p:spPr>
      </p:pic>
      <p:pic>
        <p:nvPicPr>
          <p:cNvPr id="18" name="Picture 17" descr="ced-white.gi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248400" y="228600"/>
            <a:ext cx="2209800" cy="34646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/>
          <a:ea typeface="+mj-ea"/>
          <a:cs typeface="Garamond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 pitchFamily="-106" charset="0"/>
          <a:ea typeface="ＭＳ Ｐゴシック" pitchFamily="-111" charset="-128"/>
          <a:cs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 pitchFamily="-106" charset="0"/>
          <a:ea typeface="ＭＳ Ｐゴシック" pitchFamily="-111" charset="-128"/>
          <a:cs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 pitchFamily="-106" charset="0"/>
          <a:ea typeface="ＭＳ Ｐゴシック" pitchFamily="-111" charset="-128"/>
          <a:cs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 pitchFamily="-106" charset="0"/>
          <a:ea typeface="ＭＳ Ｐゴシック" pitchFamily="-111" charset="-128"/>
          <a:cs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 typeface="Arial" pitchFamily="-106" charset="0"/>
        <a:buChar char="•"/>
        <a:defRPr sz="2400" b="1">
          <a:solidFill>
            <a:schemeClr val="tx1"/>
          </a:solidFill>
          <a:latin typeface="Garamond"/>
          <a:ea typeface="+mn-ea"/>
          <a:cs typeface="Garamond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-106" charset="0"/>
        <a:buChar char="•"/>
        <a:defRPr sz="2000" b="1">
          <a:solidFill>
            <a:schemeClr val="tx1"/>
          </a:solidFill>
          <a:latin typeface="Garamond"/>
          <a:ea typeface="+mn-ea"/>
          <a:cs typeface="Garamond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chemeClr val="tx1"/>
          </a:solidFill>
          <a:latin typeface="Garamond"/>
          <a:ea typeface="+mn-ea"/>
          <a:cs typeface="Garamond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Garamond"/>
          <a:ea typeface="+mn-ea"/>
          <a:cs typeface="Garamond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Garamond"/>
          <a:ea typeface="+mn-ea"/>
          <a:cs typeface="Garamond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lizabeth_halstead@ncsu.edu" TargetMode="External"/><Relationship Id="rId2" Type="http://schemas.openxmlformats.org/officeDocument/2006/relationships/hyperlink" Target="mailto:jocorn@ncsu.edu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daniel.s.stanhope@gmail.com" TargetMode="External"/><Relationship Id="rId4" Type="http://schemas.openxmlformats.org/officeDocument/2006/relationships/hyperlink" Target="mailto:rkpatel@ncsu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676400"/>
          </a:xfrm>
        </p:spPr>
        <p:txBody>
          <a:bodyPr/>
          <a:lstStyle/>
          <a:p>
            <a:r>
              <a:rPr lang="en-US" sz="3600" dirty="0"/>
              <a:t>Y</a:t>
            </a:r>
            <a:r>
              <a:rPr lang="en-US" sz="3600" dirty="0" smtClean="0"/>
              <a:t>ou </a:t>
            </a:r>
            <a:r>
              <a:rPr lang="en-US" sz="3600" dirty="0"/>
              <a:t>have a ton of data about your 1:1 program, now what?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724400"/>
            <a:ext cx="7315200" cy="1295400"/>
          </a:xfrm>
        </p:spPr>
        <p:txBody>
          <a:bodyPr/>
          <a:lstStyle/>
          <a:p>
            <a:r>
              <a:rPr lang="en-US" sz="1800" dirty="0" smtClean="0"/>
              <a:t>Jeni Corn, </a:t>
            </a:r>
            <a:r>
              <a:rPr lang="en-US" sz="1800" dirty="0" smtClean="0">
                <a:hlinkClick r:id="rId2"/>
              </a:rPr>
              <a:t>jocorn@ncsu.edu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Elizabeth Halstead, </a:t>
            </a:r>
            <a:r>
              <a:rPr lang="en-US" sz="1800" dirty="0" smtClean="0">
                <a:hlinkClick r:id="rId3"/>
              </a:rPr>
              <a:t>elizabeth_halstead@ncsu.edu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Ruchi Patel, </a:t>
            </a:r>
            <a:r>
              <a:rPr lang="en-US" sz="1800" dirty="0" smtClean="0">
                <a:hlinkClick r:id="rId4"/>
              </a:rPr>
              <a:t>rkpatel@ncsu.edu</a:t>
            </a:r>
            <a:r>
              <a:rPr lang="en-US" sz="1800" dirty="0" smtClean="0"/>
              <a:t> </a:t>
            </a:r>
            <a:endParaRPr lang="en-US" sz="1800" dirty="0" smtClean="0"/>
          </a:p>
          <a:p>
            <a:r>
              <a:rPr lang="en-US" sz="1800" dirty="0" smtClean="0"/>
              <a:t>Danny Stanhope</a:t>
            </a:r>
            <a:r>
              <a:rPr lang="en-US" sz="1800" dirty="0"/>
              <a:t>, </a:t>
            </a:r>
            <a:r>
              <a:rPr lang="en-US" sz="1800" dirty="0" smtClean="0">
                <a:solidFill>
                  <a:srgbClr val="FF0000"/>
                </a:solidFill>
                <a:hlinkClick r:id="rId5"/>
              </a:rPr>
              <a:t>daniel.s.stanhope@gmail.com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32004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Garamond" pitchFamily="18" charset="0"/>
              </a:rPr>
              <a:t>NCLTI Winter Leadership Institute</a:t>
            </a:r>
          </a:p>
          <a:p>
            <a:pPr algn="ctr"/>
            <a:r>
              <a:rPr lang="en-US" sz="2400" b="1" dirty="0">
                <a:latin typeface="Garamond" pitchFamily="18" charset="0"/>
              </a:rPr>
              <a:t>Friday Institute for Educational Innovation</a:t>
            </a:r>
          </a:p>
          <a:p>
            <a:pPr algn="ctr"/>
            <a:r>
              <a:rPr lang="en-US" sz="2400" b="1" dirty="0">
                <a:latin typeface="Garamond" pitchFamily="18" charset="0"/>
              </a:rPr>
              <a:t>NC State </a:t>
            </a:r>
            <a:r>
              <a:rPr lang="en-US" sz="2400" b="1" dirty="0" smtClean="0">
                <a:latin typeface="Garamond" pitchFamily="18" charset="0"/>
              </a:rPr>
              <a:t>University</a:t>
            </a:r>
            <a:endParaRPr lang="en-US" sz="2400" b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Measures/Data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-457200">
              <a:lnSpc>
                <a:spcPct val="80000"/>
              </a:lnSpc>
              <a:buSzTx/>
              <a:buFont typeface="Arial" pitchFamily="-106" charset="0"/>
              <a:buChar char="•"/>
            </a:pPr>
            <a:endParaRPr lang="en-US" sz="3200" dirty="0" smtClean="0"/>
          </a:p>
          <a:p>
            <a:pPr marL="0" lvl="1" indent="0" algn="ctr">
              <a:lnSpc>
                <a:spcPct val="80000"/>
              </a:lnSpc>
              <a:buSzTx/>
              <a:buNone/>
            </a:pPr>
            <a:endParaRPr lang="en-US" sz="3200" dirty="0" smtClean="0"/>
          </a:p>
          <a:p>
            <a:pPr marL="0" lvl="1" indent="0" algn="ctr">
              <a:lnSpc>
                <a:spcPct val="80000"/>
              </a:lnSpc>
              <a:buSzTx/>
              <a:buNone/>
            </a:pPr>
            <a:r>
              <a:rPr lang="en-US" sz="3200" dirty="0" smtClean="0"/>
              <a:t>Friday </a:t>
            </a:r>
            <a:r>
              <a:rPr lang="en-US" sz="3200" dirty="0"/>
              <a:t>Institute 1:1 Student Survey</a:t>
            </a:r>
          </a:p>
        </p:txBody>
      </p:sp>
    </p:spTree>
    <p:extLst>
      <p:ext uri="{BB962C8B-B14F-4D97-AF65-F5344CB8AC3E}">
        <p14:creationId xmlns:p14="http://schemas.microsoft.com/office/powerpoint/2010/main" val="356007391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667" name="Rectangle 3"/>
          <p:cNvSpPr>
            <a:spLocks noGrp="1" noChangeArrowheads="1"/>
          </p:cNvSpPr>
          <p:nvPr>
            <p:ph idx="1"/>
          </p:nvPr>
        </p:nvSpPr>
        <p:spPr>
          <a:xfrm>
            <a:off x="419100" y="1593850"/>
            <a:ext cx="8488363" cy="4849813"/>
          </a:xfrm>
          <a:noFill/>
          <a:ln/>
        </p:spPr>
        <p:txBody>
          <a:bodyPr/>
          <a:lstStyle/>
          <a:p>
            <a:pPr marL="457200" lvl="1" indent="-457200">
              <a:lnSpc>
                <a:spcPct val="80000"/>
              </a:lnSpc>
              <a:buSzTx/>
              <a:buFont typeface="Arial" pitchFamily="-106" charset="0"/>
              <a:buChar char="•"/>
            </a:pPr>
            <a:r>
              <a:rPr lang="en-US" sz="2800" dirty="0" smtClean="0"/>
              <a:t>Friday Institute 1:1 Student Survey 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/>
              <a:t>Student self-report </a:t>
            </a:r>
            <a:r>
              <a:rPr lang="en-US" sz="2800" dirty="0"/>
              <a:t>survey instrument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/>
              <a:t>Web-based</a:t>
            </a:r>
          </a:p>
          <a:p>
            <a:pPr lvl="2">
              <a:lnSpc>
                <a:spcPct val="80000"/>
              </a:lnSpc>
            </a:pPr>
            <a:r>
              <a:rPr lang="en-US" sz="2400" dirty="0" smtClean="0"/>
              <a:t>response form</a:t>
            </a:r>
          </a:p>
          <a:p>
            <a:pPr lvl="2">
              <a:lnSpc>
                <a:spcPct val="80000"/>
              </a:lnSpc>
            </a:pPr>
            <a:r>
              <a:rPr lang="en-US" sz="2400" dirty="0" smtClean="0"/>
              <a:t>data storage</a:t>
            </a:r>
          </a:p>
          <a:p>
            <a:pPr lvl="2">
              <a:lnSpc>
                <a:spcPct val="80000"/>
              </a:lnSpc>
            </a:pPr>
            <a:r>
              <a:rPr lang="en-US" sz="2400" dirty="0" smtClean="0"/>
              <a:t>reporting</a:t>
            </a:r>
            <a:endParaRPr lang="en-US" sz="2400" dirty="0"/>
          </a:p>
          <a:p>
            <a:pPr lvl="1">
              <a:lnSpc>
                <a:spcPct val="80000"/>
              </a:lnSpc>
            </a:pPr>
            <a:r>
              <a:rPr lang="en-US" sz="2800" dirty="0"/>
              <a:t>Targets both classroom and school </a:t>
            </a:r>
            <a:r>
              <a:rPr lang="en-US" sz="2800" dirty="0" smtClean="0"/>
              <a:t>levels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6221-9C92-4ADA-91CE-1CC7589131F4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1" indent="-457200">
              <a:lnSpc>
                <a:spcPct val="80000"/>
              </a:lnSpc>
            </a:pPr>
            <a:r>
              <a:rPr lang="en-US" sz="3600" dirty="0"/>
              <a:t>Friday Institute 1:1 Student </a:t>
            </a:r>
            <a:r>
              <a:rPr lang="en-US" sz="3600" dirty="0" smtClean="0"/>
              <a:t>Survey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8152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716C-D1D7-47EB-AD50-52636DC3A6D9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Friday Institute 1:1 Student Survey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26" y="1363208"/>
            <a:ext cx="8026774" cy="480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46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8138"/>
            <a:ext cx="8229600" cy="4424362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Use the 1:1 Student Survey if you </a:t>
            </a:r>
            <a:r>
              <a:rPr lang="en-US" dirty="0"/>
              <a:t>want to </a:t>
            </a:r>
            <a:r>
              <a:rPr lang="en-US" dirty="0" smtClean="0"/>
              <a:t>know </a:t>
            </a:r>
            <a:r>
              <a:rPr lang="en-US" dirty="0" smtClean="0"/>
              <a:t>student perceptions regarding</a:t>
            </a:r>
            <a:r>
              <a:rPr lang="en-US" dirty="0" smtClean="0"/>
              <a:t>…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 smtClean="0"/>
              <a:t>Technology attitudes and beliefs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Laptop use at school and at school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Technology knowledge and skills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Demographic information:  laptop misuse, internet availability at home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27EC6-5FA0-41B7-BF6F-893DF93F4642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Friday Institute 1:1 Student Survey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2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Guiding Questions: 15 min.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What are the results? How would you summarize the data?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What do the results </a:t>
            </a:r>
            <a:r>
              <a:rPr lang="en-US" dirty="0" smtClean="0"/>
              <a:t>mean for your school or district?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are you going to do </a:t>
            </a:r>
            <a:r>
              <a:rPr lang="en-US" dirty="0" smtClean="0"/>
              <a:t>now? What </a:t>
            </a:r>
            <a:r>
              <a:rPr lang="en-US" dirty="0"/>
              <a:t>decisions </a:t>
            </a:r>
            <a:r>
              <a:rPr lang="en-US" dirty="0" smtClean="0"/>
              <a:t>would you make about things like </a:t>
            </a:r>
            <a:r>
              <a:rPr lang="en-US" dirty="0"/>
              <a:t>PD, infrastructure, tools/resources, staffing, </a:t>
            </a:r>
            <a:r>
              <a:rPr lang="en-US" dirty="0" smtClean="0"/>
              <a:t>School Improvement Plans, </a:t>
            </a:r>
            <a:r>
              <a:rPr lang="en-US" dirty="0"/>
              <a:t>submitting a </a:t>
            </a:r>
            <a:r>
              <a:rPr lang="en-US" dirty="0" smtClean="0"/>
              <a:t>grant, or partnerships?</a:t>
            </a:r>
          </a:p>
          <a:p>
            <a:r>
              <a:rPr lang="en-US" dirty="0" smtClean="0"/>
              <a:t>Share Out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9C92-D27F-4D53-B244-4FF08614FAEA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93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Whole Group Guiding Question: What </a:t>
            </a:r>
            <a:r>
              <a:rPr lang="en-US" dirty="0"/>
              <a:t>might be next steps or decisions based on all three data sources?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9C92-D27F-4D53-B244-4FF08614FAEA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816093"/>
      </p:ext>
    </p:extLst>
  </p:cSld>
  <p:clrMapOvr>
    <a:masterClrMapping/>
  </p:clrMapOvr>
</p:sld>
</file>

<file path=ppt/theme/theme1.xml><?xml version="1.0" encoding="utf-8"?>
<a:theme xmlns:a="http://schemas.openxmlformats.org/drawingml/2006/main" name="FI">
  <a:themeElements>
    <a:clrScheme name="Custom 3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9900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ＭＳ Ｐゴシック" pitchFamily="-111" charset="-128"/>
            <a:cs typeface="ＭＳ Ｐゴシック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ＭＳ Ｐゴシック" pitchFamily="-111" charset="-128"/>
            <a:cs typeface="ＭＳ Ｐゴシック" pitchFamily="-11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</Template>
  <TotalTime>772</TotalTime>
  <Words>221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FI</vt:lpstr>
      <vt:lpstr>You have a ton of data about your 1:1 program, now what? </vt:lpstr>
      <vt:lpstr>Measures/Data Sources</vt:lpstr>
      <vt:lpstr>Friday Institute 1:1 Student Survey</vt:lpstr>
      <vt:lpstr>Friday Institute 1:1 Student Survey</vt:lpstr>
      <vt:lpstr>Friday Institute 1:1 Student Survey</vt:lpstr>
      <vt:lpstr>Session Activities</vt:lpstr>
      <vt:lpstr>Session Activities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Jeni Corn</dc:creator>
  <cp:lastModifiedBy>Ruchi</cp:lastModifiedBy>
  <cp:revision>97</cp:revision>
  <dcterms:created xsi:type="dcterms:W3CDTF">2010-03-29T18:45:58Z</dcterms:created>
  <dcterms:modified xsi:type="dcterms:W3CDTF">2010-12-07T23:44:33Z</dcterms:modified>
</cp:coreProperties>
</file>