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45" r:id="rId3"/>
    <p:sldId id="346" r:id="rId4"/>
    <p:sldId id="258" r:id="rId5"/>
    <p:sldId id="259" r:id="rId6"/>
    <p:sldId id="278" r:id="rId7"/>
    <p:sldId id="330" r:id="rId8"/>
    <p:sldId id="341" r:id="rId9"/>
    <p:sldId id="304" r:id="rId10"/>
    <p:sldId id="306" r:id="rId11"/>
    <p:sldId id="307" r:id="rId12"/>
    <p:sldId id="308" r:id="rId13"/>
    <p:sldId id="309" r:id="rId14"/>
    <p:sldId id="311" r:id="rId15"/>
    <p:sldId id="352" r:id="rId16"/>
    <p:sldId id="350" r:id="rId17"/>
    <p:sldId id="35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78" autoAdjust="0"/>
  </p:normalViewPr>
  <p:slideViewPr>
    <p:cSldViewPr>
      <p:cViewPr>
        <p:scale>
          <a:sx n="100" d="100"/>
          <a:sy n="100" d="100"/>
        </p:scale>
        <p:origin x="-288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46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9B59B-AA76-4F0A-8524-2F0DE14CDE44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E9715-E831-4488-B6E9-6AC75703EF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45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16719-A643-4776-A9F3-231B3FDE4DF0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A4AB8-3717-4329-95FB-7897DBD7D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79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SERVE, Technology in Learning</a:t>
            </a: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5" name="Date Placeholder 5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SERVE, Technology in Learning</a:t>
            </a: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JOC</a:t>
            </a:r>
          </a:p>
        </p:txBody>
      </p:sp>
      <p:sp>
        <p:nvSpPr>
          <p:cNvPr id="36869" name="Date Placeholder 5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idaysign9x1130%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9" descr="fi_logo_horizonta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2" name="Picture 11" descr="powerpoint header bar test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3" name="Picture 12" descr="ced-whit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buSzPct val="65000"/>
              <a:buFont typeface="Courier New" pitchFamily="49" charset="0"/>
              <a:buChar char="o"/>
              <a:defRPr sz="2400"/>
            </a:lvl2pPr>
            <a:lvl3pPr>
              <a:buSzPct val="50000"/>
              <a:buFont typeface="Wingdings" pitchFamily="2" charset="2"/>
              <a:buChar char="Ø"/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295400" cy="457200"/>
          </a:xfrm>
          <a:ln/>
        </p:spPr>
        <p:txBody>
          <a:bodyPr/>
          <a:lstStyle>
            <a:lvl1pPr algn="l"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ridaysign9x1130%"/>
          <p:cNvPicPr preferRelativeResize="0">
            <a:picLocks noChangeArrowheads="1"/>
          </p:cNvPicPr>
          <p:nvPr/>
        </p:nvPicPr>
        <p:blipFill>
          <a:blip r:embed="rId14" cstate="print">
            <a:lum contrast="-1000"/>
            <a:alphaModFix amt="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-105" charset="0"/>
              </a:defRPr>
            </a:lvl1pPr>
          </a:lstStyle>
          <a:p>
            <a:fld id="{F7350047-56AB-47E6-8261-29033802839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-105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05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-105" charset="0"/>
              </a:defRPr>
            </a:lvl1pPr>
          </a:lstStyle>
          <a:p>
            <a:fld id="{30D6E4EB-5BE1-4893-9F5F-E60596C820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9" descr="fi_logo_horizontal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85800" y="1295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5" name="Picture 14" descr="powerpoint header bar test.t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8" name="Picture 17" descr="ced-white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/>
          <a:ea typeface="+mj-ea"/>
          <a:cs typeface="Garamon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400" b="1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000" b="1">
          <a:solidFill>
            <a:schemeClr val="tx1"/>
          </a:solidFill>
          <a:latin typeface="Garamond"/>
          <a:ea typeface="+mn-ea"/>
          <a:cs typeface="Garamon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Garamond"/>
          <a:ea typeface="+mn-ea"/>
          <a:cs typeface="Garamon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Garamond"/>
          <a:ea typeface="+mn-ea"/>
          <a:cs typeface="Garamond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Garamond"/>
          <a:ea typeface="+mn-ea"/>
          <a:cs typeface="Garamond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lizabeth_halstead@ncsu.edu" TargetMode="External"/><Relationship Id="rId2" Type="http://schemas.openxmlformats.org/officeDocument/2006/relationships/hyperlink" Target="mailto:jocorn@ncsu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daniel.s.stanhope@gmail.com" TargetMode="External"/><Relationship Id="rId4" Type="http://schemas.openxmlformats.org/officeDocument/2006/relationships/hyperlink" Target="mailto:rkpatel@ncsu.ed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.ncsu.edu/project/nc-11-learning-collaborative/adminresource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676400"/>
          </a:xfrm>
        </p:spPr>
        <p:txBody>
          <a:bodyPr/>
          <a:lstStyle/>
          <a:p>
            <a:r>
              <a:rPr lang="en-US" sz="3600" dirty="0"/>
              <a:t>Y</a:t>
            </a:r>
            <a:r>
              <a:rPr lang="en-US" sz="3600" dirty="0" smtClean="0"/>
              <a:t>ou </a:t>
            </a:r>
            <a:r>
              <a:rPr lang="en-US" sz="3600" dirty="0"/>
              <a:t>have a ton of data about your 1:1 program, now what?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724400"/>
            <a:ext cx="7315200" cy="1295400"/>
          </a:xfrm>
        </p:spPr>
        <p:txBody>
          <a:bodyPr/>
          <a:lstStyle/>
          <a:p>
            <a:r>
              <a:rPr lang="en-US" sz="1800" dirty="0" smtClean="0"/>
              <a:t>Jeni Corn, </a:t>
            </a:r>
            <a:r>
              <a:rPr lang="en-US" sz="1800" dirty="0" smtClean="0">
                <a:hlinkClick r:id="rId2"/>
              </a:rPr>
              <a:t>jocorn@ncsu.edu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Elizabeth Halstead, </a:t>
            </a:r>
            <a:r>
              <a:rPr lang="en-US" sz="1800" dirty="0" smtClean="0">
                <a:hlinkClick r:id="rId3"/>
              </a:rPr>
              <a:t>elizabeth_halstead@ncsu.edu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Ruchi</a:t>
            </a:r>
            <a:r>
              <a:rPr lang="en-US" sz="1800" dirty="0" smtClean="0"/>
              <a:t> Patel, </a:t>
            </a:r>
            <a:r>
              <a:rPr lang="en-US" sz="1800" dirty="0" smtClean="0">
                <a:hlinkClick r:id="rId4"/>
              </a:rPr>
              <a:t>rkpatel@ncsu.edu</a:t>
            </a:r>
            <a:endParaRPr lang="en-US" sz="1800" dirty="0" smtClean="0"/>
          </a:p>
          <a:p>
            <a:r>
              <a:rPr lang="en-US" sz="1800" dirty="0" smtClean="0"/>
              <a:t>Danny Stanhope</a:t>
            </a:r>
            <a:r>
              <a:rPr lang="en-US" sz="1800" dirty="0"/>
              <a:t>, </a:t>
            </a:r>
            <a:r>
              <a:rPr lang="en-US" sz="1800" dirty="0" smtClean="0">
                <a:hlinkClick r:id="rId5"/>
              </a:rPr>
              <a:t>daniel.s.stanhope@gmail.com</a:t>
            </a:r>
            <a:r>
              <a:rPr lang="en-US" sz="18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32004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Garamond" pitchFamily="18" charset="0"/>
              </a:rPr>
              <a:t>NCLTI Winter Leadership Institute</a:t>
            </a:r>
          </a:p>
          <a:p>
            <a:pPr algn="ctr"/>
            <a:r>
              <a:rPr lang="en-US" sz="2400" b="1" dirty="0">
                <a:latin typeface="Garamond" pitchFamily="18" charset="0"/>
              </a:rPr>
              <a:t>Friday Institute for Educational Innovation</a:t>
            </a:r>
          </a:p>
          <a:p>
            <a:pPr algn="ctr"/>
            <a:r>
              <a:rPr lang="en-US" sz="2400" b="1" dirty="0">
                <a:latin typeface="Garamond" pitchFamily="18" charset="0"/>
              </a:rPr>
              <a:t>NC State </a:t>
            </a:r>
            <a:r>
              <a:rPr lang="en-US" sz="2400" b="1" dirty="0" smtClean="0">
                <a:latin typeface="Garamond" pitchFamily="18" charset="0"/>
              </a:rPr>
              <a:t>University</a:t>
            </a:r>
            <a:endParaRPr lang="en-US" sz="2400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139825"/>
          </a:xfrm>
        </p:spPr>
        <p:txBody>
          <a:bodyPr/>
          <a:lstStyle/>
          <a:p>
            <a:r>
              <a:rPr lang="en-US" dirty="0"/>
              <a:t>Measures/Data Sources</a:t>
            </a:r>
          </a:p>
        </p:txBody>
      </p:sp>
      <p:sp>
        <p:nvSpPr>
          <p:cNvPr id="944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r>
              <a:rPr lang="en-US"/>
              <a:t>Common Data Traps</a:t>
            </a:r>
          </a:p>
          <a:p>
            <a:pPr lvl="1"/>
            <a:r>
              <a:rPr lang="en-US"/>
              <a:t>“Biting off more than you can chew”</a:t>
            </a:r>
          </a:p>
          <a:p>
            <a:pPr lvl="1"/>
            <a:r>
              <a:rPr lang="en-US"/>
              <a:t>Not collecting data needed to answer important questions</a:t>
            </a:r>
          </a:p>
          <a:p>
            <a:pPr lvl="1"/>
            <a:r>
              <a:rPr lang="en-US"/>
              <a:t>Collecting data that is not really useful</a:t>
            </a:r>
          </a:p>
          <a:p>
            <a:pPr lvl="1"/>
            <a:r>
              <a:rPr lang="en-US"/>
              <a:t>Jumping to decisions about sources of data</a:t>
            </a:r>
          </a:p>
          <a:p>
            <a:pPr lvl="1"/>
            <a:r>
              <a:rPr lang="en-US"/>
              <a:t>Neglecting hard-to-quantify data</a:t>
            </a:r>
          </a:p>
          <a:p>
            <a:pPr lvl="1"/>
            <a:r>
              <a:rPr lang="en-US"/>
              <a:t>Not formalizing “informal data” (e.g., anecdote, unrecorded observations)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71E49-04BB-44F0-84A9-24B278C1281E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139825"/>
          </a:xfrm>
        </p:spPr>
        <p:txBody>
          <a:bodyPr/>
          <a:lstStyle/>
          <a:p>
            <a:r>
              <a:rPr lang="en-US" dirty="0"/>
              <a:t>Measures/Data Sources</a:t>
            </a:r>
          </a:p>
        </p:txBody>
      </p:sp>
      <p:sp>
        <p:nvSpPr>
          <p:cNvPr id="946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r>
              <a:rPr lang="en-US" dirty="0"/>
              <a:t>Common Data Traps</a:t>
            </a:r>
          </a:p>
          <a:p>
            <a:pPr lvl="1"/>
            <a:r>
              <a:rPr lang="en-US" dirty="0"/>
              <a:t>Not using valuable data after it has been collected</a:t>
            </a:r>
          </a:p>
          <a:p>
            <a:pPr lvl="1"/>
            <a:r>
              <a:rPr lang="en-US" dirty="0"/>
              <a:t>Neglecting </a:t>
            </a:r>
            <a:r>
              <a:rPr lang="en-US" i="1" dirty="0"/>
              <a:t>implementation data</a:t>
            </a:r>
            <a:r>
              <a:rPr lang="en-US" dirty="0"/>
              <a:t> (about </a:t>
            </a:r>
            <a:r>
              <a:rPr lang="en-US" b="1" dirty="0"/>
              <a:t>activities</a:t>
            </a:r>
            <a:r>
              <a:rPr lang="en-US" dirty="0"/>
              <a:t> and </a:t>
            </a:r>
            <a:r>
              <a:rPr lang="en-US" b="1" dirty="0"/>
              <a:t>strategies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Neglecting </a:t>
            </a:r>
            <a:r>
              <a:rPr lang="en-US" i="1" dirty="0"/>
              <a:t>impact data</a:t>
            </a:r>
            <a:r>
              <a:rPr lang="en-US" dirty="0"/>
              <a:t> (about </a:t>
            </a:r>
            <a:r>
              <a:rPr lang="en-US" b="1" dirty="0"/>
              <a:t>objectives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Making inferences about implementation from impact data and vice-versa</a:t>
            </a:r>
          </a:p>
          <a:p>
            <a:pPr lvl="1">
              <a:buFont typeface="Wingdings" pitchFamily="2" charset="2"/>
              <a:buNone/>
            </a:pPr>
            <a:r>
              <a:rPr lang="en-US" i="1" dirty="0"/>
              <a:t>…time spent planning saves more time later!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82C5-30A5-424A-A162-50EF4C370785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Collecting Evaluative Information: Data Sources and Methods, Analysis, and Interpretation</a:t>
            </a:r>
          </a:p>
          <a:p>
            <a:pPr lvl="1"/>
            <a:r>
              <a:rPr lang="en-US" dirty="0" smtClean="0"/>
              <a:t>Selection of sources and methods are dependent on the evaluation questions.</a:t>
            </a:r>
          </a:p>
          <a:p>
            <a:pPr lvl="1"/>
            <a:r>
              <a:rPr lang="en-US" dirty="0" smtClean="0"/>
              <a:t>Should consider a wide array of methods to collect data.</a:t>
            </a:r>
          </a:p>
          <a:p>
            <a:pPr lvl="1"/>
            <a:r>
              <a:rPr lang="en-US" dirty="0" smtClean="0"/>
              <a:t>Quantitative data are analyzed using descriptive or inferential statistics.</a:t>
            </a:r>
          </a:p>
          <a:p>
            <a:pPr lvl="1"/>
            <a:r>
              <a:rPr lang="en-US" dirty="0" smtClean="0"/>
              <a:t>Qualitative data are analyzed for patterns or themes.</a:t>
            </a:r>
          </a:p>
          <a:p>
            <a:pPr lvl="1"/>
            <a:r>
              <a:rPr lang="en-US" dirty="0" smtClean="0"/>
              <a:t>Data must be interpreted not just analyzed.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864-E785-49A9-B42C-DB26982628A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Data Sources</a:t>
            </a:r>
          </a:p>
          <a:p>
            <a:pPr lvl="1"/>
            <a:r>
              <a:rPr lang="en-US" dirty="0" smtClean="0"/>
              <a:t>Documents</a:t>
            </a:r>
          </a:p>
          <a:p>
            <a:pPr lvl="1"/>
            <a:r>
              <a:rPr lang="en-US" dirty="0" smtClean="0"/>
              <a:t>Records</a:t>
            </a:r>
          </a:p>
          <a:p>
            <a:pPr lvl="1"/>
            <a:r>
              <a:rPr lang="en-US" dirty="0" smtClean="0"/>
              <a:t>Observations</a:t>
            </a:r>
          </a:p>
          <a:p>
            <a:pPr lvl="1"/>
            <a:r>
              <a:rPr lang="en-US" dirty="0" smtClean="0"/>
              <a:t>Site Visits</a:t>
            </a:r>
          </a:p>
          <a:p>
            <a:pPr lvl="1"/>
            <a:r>
              <a:rPr lang="en-US" dirty="0" smtClean="0"/>
              <a:t>Surveys</a:t>
            </a:r>
          </a:p>
          <a:p>
            <a:pPr lvl="1"/>
            <a:r>
              <a:rPr lang="en-US" dirty="0" smtClean="0"/>
              <a:t>Interviews</a:t>
            </a:r>
          </a:p>
          <a:p>
            <a:pPr lvl="1"/>
            <a:r>
              <a:rPr lang="en-US" dirty="0" smtClean="0"/>
              <a:t>Focus Groups</a:t>
            </a:r>
          </a:p>
          <a:p>
            <a:pPr lvl="1"/>
            <a:r>
              <a:rPr lang="en-US" dirty="0" smtClean="0"/>
              <a:t>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2864-E785-49A9-B42C-DB26982628A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7676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dirty="0" smtClean="0">
                <a:solidFill>
                  <a:schemeClr val="tx2"/>
                </a:solidFill>
              </a:rPr>
              <a:t>Some Examples for Evaluating Technology Projects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Documents: Rubrics</a:t>
            </a:r>
            <a:r>
              <a:rPr lang="en-US" dirty="0" smtClean="0"/>
              <a:t> for lesson plans, student products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Records: </a:t>
            </a:r>
            <a:r>
              <a:rPr lang="en-US" dirty="0" smtClean="0">
                <a:solidFill>
                  <a:schemeClr val="tx2"/>
                </a:solidFill>
              </a:rPr>
              <a:t>Logs</a:t>
            </a:r>
            <a:r>
              <a:rPr lang="fr-FR" dirty="0" smtClean="0"/>
              <a:t> of </a:t>
            </a:r>
            <a:r>
              <a:rPr lang="fr-FR" dirty="0" err="1" smtClean="0"/>
              <a:t>teacher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use</a:t>
            </a:r>
            <a:endParaRPr 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Structured Observations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C00000"/>
                </a:solidFill>
              </a:rPr>
              <a:t>LoFTI</a:t>
            </a:r>
            <a:endParaRPr lang="en-US" dirty="0" smtClean="0">
              <a:solidFill>
                <a:srgbClr val="C0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err="1" smtClean="0">
                <a:solidFill>
                  <a:schemeClr val="tx2"/>
                </a:solidFill>
              </a:rPr>
              <a:t>Likert</a:t>
            </a:r>
            <a:r>
              <a:rPr lang="en-US" dirty="0" smtClean="0">
                <a:solidFill>
                  <a:schemeClr val="tx2"/>
                </a:solidFill>
              </a:rPr>
              <a:t>-Scale Surveys</a:t>
            </a:r>
            <a:r>
              <a:rPr lang="fr-FR" dirty="0" smtClean="0"/>
              <a:t>: </a:t>
            </a:r>
            <a:r>
              <a:rPr lang="fr-FR" dirty="0" smtClean="0">
                <a:solidFill>
                  <a:srgbClr val="C00000"/>
                </a:solidFill>
              </a:rPr>
              <a:t>STNA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C00000"/>
                </a:solidFill>
              </a:rPr>
              <a:t>1:1 </a:t>
            </a:r>
            <a:r>
              <a:rPr lang="fr-FR" dirty="0" err="1" smtClean="0">
                <a:solidFill>
                  <a:srgbClr val="C00000"/>
                </a:solidFill>
              </a:rPr>
              <a:t>Student</a:t>
            </a:r>
            <a:r>
              <a:rPr lang="fr-FR" dirty="0" smtClean="0">
                <a:solidFill>
                  <a:srgbClr val="C00000"/>
                </a:solidFill>
              </a:rPr>
              <a:t> Survey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hlinkClick r:id="rId3"/>
              </a:rPr>
              <a:t>http://www.fi.ncsu.edu/project/nc-11-learning-collaborative/adminresources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269BE-4650-4B76-9233-0126A35B672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Measures/Data 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Instruments - STNA, </a:t>
            </a:r>
            <a:r>
              <a:rPr lang="en-US" dirty="0" err="1" smtClean="0"/>
              <a:t>LoFTI</a:t>
            </a:r>
            <a:r>
              <a:rPr lang="en-US" dirty="0" smtClean="0"/>
              <a:t>, and 1:1 Student Survey Results </a:t>
            </a:r>
          </a:p>
          <a:p>
            <a:r>
              <a:rPr lang="en-US" dirty="0" smtClean="0"/>
              <a:t>Guiding Questions</a:t>
            </a:r>
          </a:p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 – Small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5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Guiding Questions: 15 min.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are the results? How would you summarize the data?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What do the results </a:t>
            </a:r>
            <a:r>
              <a:rPr lang="en-US" dirty="0" smtClean="0"/>
              <a:t>mean for your school or district?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you going to do </a:t>
            </a:r>
            <a:r>
              <a:rPr lang="en-US" dirty="0" smtClean="0"/>
              <a:t>now? What </a:t>
            </a:r>
            <a:r>
              <a:rPr lang="en-US" dirty="0"/>
              <a:t>decisions </a:t>
            </a:r>
            <a:r>
              <a:rPr lang="en-US" dirty="0" smtClean="0"/>
              <a:t>would you make about things like </a:t>
            </a:r>
            <a:r>
              <a:rPr lang="en-US" dirty="0"/>
              <a:t>PD, infrastructure, tools/resources, staffing, </a:t>
            </a:r>
            <a:r>
              <a:rPr lang="en-US" dirty="0" smtClean="0"/>
              <a:t>School Improvement Plans, </a:t>
            </a:r>
            <a:r>
              <a:rPr lang="en-US" dirty="0"/>
              <a:t>submitting a </a:t>
            </a:r>
            <a:r>
              <a:rPr lang="en-US" dirty="0" smtClean="0"/>
              <a:t>grant, or partnerships?</a:t>
            </a:r>
          </a:p>
          <a:p>
            <a:r>
              <a:rPr lang="en-US" dirty="0" smtClean="0"/>
              <a:t>Share Out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Whole Group Guiding Question: What </a:t>
            </a:r>
            <a:r>
              <a:rPr lang="en-US" dirty="0"/>
              <a:t>might be next steps or decisions based on all three data sources?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C9C92-D27F-4D53-B244-4FF08614FAE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mtClean="0"/>
              <a:t>School and district leaders of 1:1 learning initiatives need data from teachers and students to guide effective decision-making around planning and implementing successful projects. This session will provide opportunities to examine survey and observation data from real 1:1 schools and to discuss with colleagues what decisions should be made based on those results. </a:t>
            </a:r>
          </a:p>
        </p:txBody>
      </p:sp>
    </p:spTree>
    <p:extLst>
      <p:ext uri="{BB962C8B-B14F-4D97-AF65-F5344CB8AC3E}">
        <p14:creationId xmlns:p14="http://schemas.microsoft.com/office/powerpoint/2010/main" val="3944591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Welcome and Introductions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 dirty="0" smtClean="0"/>
              <a:t>Session Agenda</a:t>
            </a:r>
          </a:p>
          <a:p>
            <a:pPr lvl="1"/>
            <a:r>
              <a:rPr lang="en-US" sz="2200" dirty="0"/>
              <a:t>Our name, role, FI Evaluation Team </a:t>
            </a:r>
            <a:r>
              <a:rPr lang="en-US" sz="2200" dirty="0" smtClean="0"/>
              <a:t>Description</a:t>
            </a:r>
          </a:p>
          <a:p>
            <a:pPr lvl="1" eaLnBrk="1" hangingPunct="1"/>
            <a:r>
              <a:rPr lang="en-US" sz="2200" dirty="0" smtClean="0"/>
              <a:t>Overview of Evaluation and Instruments</a:t>
            </a:r>
          </a:p>
          <a:p>
            <a:pPr lvl="1" eaLnBrk="1" hangingPunct="1"/>
            <a:r>
              <a:rPr lang="en-US" sz="2200" dirty="0" smtClean="0"/>
              <a:t>Small Group Review of Results and Report Out</a:t>
            </a:r>
          </a:p>
          <a:p>
            <a:pPr lvl="1" eaLnBrk="1" hangingPunct="1"/>
            <a:r>
              <a:rPr lang="en-US" sz="2200" dirty="0" smtClean="0"/>
              <a:t>Large Group Discussion</a:t>
            </a:r>
          </a:p>
          <a:p>
            <a:pPr eaLnBrk="1" hangingPunct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632077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39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Evaluation Overview</a:t>
            </a:r>
            <a:endParaRPr lang="en-US" dirty="0">
              <a:solidFill>
                <a:srgbClr val="FF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772400" cy="4602163"/>
          </a:xfrm>
        </p:spPr>
        <p:txBody>
          <a:bodyPr/>
          <a:lstStyle/>
          <a:p>
            <a:r>
              <a:rPr lang="en-US" i="1" dirty="0" smtClean="0"/>
              <a:t>Evaluation:</a:t>
            </a:r>
            <a:r>
              <a:rPr lang="en-US" dirty="0" smtClean="0"/>
              <a:t>  Finding what works and what does not work for your project. </a:t>
            </a:r>
          </a:p>
          <a:p>
            <a:r>
              <a:rPr lang="en-US" i="1" dirty="0" smtClean="0"/>
              <a:t>Purpose of Educational Evaluation:</a:t>
            </a:r>
            <a:r>
              <a:rPr lang="en-US" dirty="0" smtClean="0"/>
              <a:t> Helping schools/districts use evaluation to continuously monitor and make effective decisions </a:t>
            </a:r>
            <a:r>
              <a:rPr lang="en-US" u="sng" dirty="0" smtClean="0"/>
              <a:t>to </a:t>
            </a:r>
            <a:r>
              <a:rPr lang="en-US" b="1" u="sng" dirty="0" smtClean="0"/>
              <a:t>improve their education projects for the benefit of their students, staff, and community.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BD53C-444B-4969-B640-CC205EA525B6}" type="slidenum">
              <a:rPr lang="en-US" altLang="en-US"/>
              <a:pPr>
                <a:defRPr/>
              </a:pPr>
              <a:t>4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Evaluation Overview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267200"/>
          </a:xfrm>
        </p:spPr>
        <p:txBody>
          <a:bodyPr/>
          <a:lstStyle/>
          <a:p>
            <a:r>
              <a:rPr lang="en-US" dirty="0" smtClean="0"/>
              <a:t>“When the cook tastes the soup, that's formative evaluation. When the guests taste the soup that is summative evaluation.” ~ Bob Stake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4DAB5-AAAF-4624-ADBF-24567E1624A7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39825"/>
          </a:xfrm>
        </p:spPr>
        <p:txBody>
          <a:bodyPr/>
          <a:lstStyle/>
          <a:p>
            <a:r>
              <a:rPr lang="en-US" dirty="0" smtClean="0"/>
              <a:t>Evaluation Overview</a:t>
            </a:r>
            <a:endParaRPr lang="en-US" dirty="0"/>
          </a:p>
        </p:txBody>
      </p:sp>
      <p:sp>
        <p:nvSpPr>
          <p:cNvPr id="836611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524000"/>
            <a:ext cx="7086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Every evaluation has these components:</a:t>
            </a:r>
          </a:p>
          <a:p>
            <a:r>
              <a:rPr lang="en-US" b="1" dirty="0"/>
              <a:t>Planning</a:t>
            </a:r>
          </a:p>
          <a:p>
            <a:r>
              <a:rPr lang="en-US" dirty="0"/>
              <a:t>Data collection</a:t>
            </a:r>
          </a:p>
          <a:p>
            <a:r>
              <a:rPr lang="en-US" u="sng" dirty="0"/>
              <a:t>Data analysis</a:t>
            </a:r>
          </a:p>
          <a:p>
            <a:r>
              <a:rPr lang="en-US" dirty="0"/>
              <a:t>Results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D2EE867-6A8B-4480-B185-E91EB829ADE2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39825"/>
          </a:xfrm>
        </p:spPr>
        <p:txBody>
          <a:bodyPr/>
          <a:lstStyle/>
          <a:p>
            <a:r>
              <a:rPr lang="en-US" dirty="0" smtClean="0"/>
              <a:t>Evaluation Overview</a:t>
            </a:r>
            <a:endParaRPr lang="en-US" dirty="0"/>
          </a:p>
        </p:txBody>
      </p:sp>
      <p:sp>
        <p:nvSpPr>
          <p:cNvPr id="836611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600200"/>
            <a:ext cx="7086600" cy="4530725"/>
          </a:xfrm>
        </p:spPr>
        <p:txBody>
          <a:bodyPr/>
          <a:lstStyle/>
          <a:p>
            <a:pPr algn="ctr">
              <a:buNone/>
            </a:pPr>
            <a:r>
              <a:rPr lang="en-US" sz="6600" u="sng" dirty="0" smtClean="0"/>
              <a:t>Monitor</a:t>
            </a:r>
          </a:p>
          <a:p>
            <a:pPr algn="ctr">
              <a:buNone/>
            </a:pPr>
            <a:r>
              <a:rPr lang="en-US" sz="6600" dirty="0" smtClean="0"/>
              <a:t>and</a:t>
            </a:r>
          </a:p>
          <a:p>
            <a:pPr algn="ctr">
              <a:buNone/>
            </a:pPr>
            <a:r>
              <a:rPr lang="en-US" sz="6600" u="sng" dirty="0" smtClean="0"/>
              <a:t>Adjust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D2EE867-6A8B-4480-B185-E91EB829ADE2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39825"/>
          </a:xfrm>
        </p:spPr>
        <p:txBody>
          <a:bodyPr/>
          <a:lstStyle/>
          <a:p>
            <a:r>
              <a:rPr lang="en-US" dirty="0" smtClean="0"/>
              <a:t>Evaluation Overview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D2EE867-6A8B-4480-B185-E91EB829ADE2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18288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Garamond" pitchFamily="18" charset="0"/>
              </a:rPr>
              <a:t>Evaluation is an iterative process.</a:t>
            </a:r>
            <a:endParaRPr lang="en-US" sz="2800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139825"/>
          </a:xfrm>
        </p:spPr>
        <p:txBody>
          <a:bodyPr/>
          <a:lstStyle/>
          <a:p>
            <a:r>
              <a:rPr lang="en-US" dirty="0"/>
              <a:t>Measures/Data Sources</a:t>
            </a:r>
          </a:p>
        </p:txBody>
      </p:sp>
      <p:sp>
        <p:nvSpPr>
          <p:cNvPr id="917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r>
              <a:rPr lang="en-US" dirty="0"/>
              <a:t>Where do you get the data you need?</a:t>
            </a:r>
          </a:p>
          <a:p>
            <a:pPr lvl="1"/>
            <a:r>
              <a:rPr lang="en-US" dirty="0"/>
              <a:t>Check whether data already available to you might help answer your questions.</a:t>
            </a:r>
          </a:p>
          <a:p>
            <a:pPr lvl="1"/>
            <a:r>
              <a:rPr lang="en-US" dirty="0"/>
              <a:t>Determine the </a:t>
            </a:r>
            <a:r>
              <a:rPr lang="en-US" i="1" dirty="0"/>
              <a:t>data sources</a:t>
            </a:r>
            <a:r>
              <a:rPr lang="en-US" dirty="0"/>
              <a:t> you might use to meet remaining data needs.</a:t>
            </a:r>
          </a:p>
          <a:p>
            <a:pPr lvl="1"/>
            <a:r>
              <a:rPr lang="en-US" dirty="0"/>
              <a:t>Note that data sources are not data.</a:t>
            </a:r>
          </a:p>
          <a:p>
            <a:pPr lvl="2"/>
            <a:r>
              <a:rPr lang="en-US" sz="2600" dirty="0"/>
              <a:t>Example – teachers’ lessons plans are a rich data source, but it is necessary to “mine” them for actual </a:t>
            </a:r>
            <a:r>
              <a:rPr lang="en-US" sz="2600" dirty="0" smtClean="0"/>
              <a:t>data. Meaning you need a Lesson Plan Checklist or Lesson Plan Rubric.</a:t>
            </a:r>
            <a:endParaRPr lang="en-US" sz="26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61171-6456-463A-8CDE-67C59329017F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C00000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</Template>
  <TotalTime>711</TotalTime>
  <Words>675</Words>
  <Application>Microsoft Office PowerPoint</Application>
  <PresentationFormat>On-screen Show (4:3)</PresentationFormat>
  <Paragraphs>113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FI</vt:lpstr>
      <vt:lpstr>You have a ton of data about your 1:1 program, now what? </vt:lpstr>
      <vt:lpstr>Description</vt:lpstr>
      <vt:lpstr>Welcome and Introductions</vt:lpstr>
      <vt:lpstr>Evaluation Overview</vt:lpstr>
      <vt:lpstr>Evaluation Overview</vt:lpstr>
      <vt:lpstr>Evaluation Overview</vt:lpstr>
      <vt:lpstr>Evaluation Overview</vt:lpstr>
      <vt:lpstr>Evaluation Overview</vt:lpstr>
      <vt:lpstr>Measures/Data Sources</vt:lpstr>
      <vt:lpstr>Measures/Data Sources</vt:lpstr>
      <vt:lpstr>Measures/Data Sources</vt:lpstr>
      <vt:lpstr>Measures/Data Sources</vt:lpstr>
      <vt:lpstr>Measures/Data Sources</vt:lpstr>
      <vt:lpstr>Measures/Data Sources</vt:lpstr>
      <vt:lpstr>Session Activities – Small Groups</vt:lpstr>
      <vt:lpstr>Session Activities</vt:lpstr>
      <vt:lpstr>Session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Jeni Corn</dc:creator>
  <cp:lastModifiedBy>friday</cp:lastModifiedBy>
  <cp:revision>99</cp:revision>
  <dcterms:created xsi:type="dcterms:W3CDTF">2010-03-29T18:45:58Z</dcterms:created>
  <dcterms:modified xsi:type="dcterms:W3CDTF">2010-12-07T19:19:30Z</dcterms:modified>
</cp:coreProperties>
</file>